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 id="2147483681" r:id="rId5"/>
  </p:sldMasterIdLst>
  <p:notesMasterIdLst>
    <p:notesMasterId r:id="rId77"/>
  </p:notesMasterIdLst>
  <p:sldIdLst>
    <p:sldId id="256" r:id="rId6"/>
    <p:sldId id="258" r:id="rId7"/>
    <p:sldId id="260" r:id="rId8"/>
    <p:sldId id="318" r:id="rId9"/>
    <p:sldId id="317" r:id="rId10"/>
    <p:sldId id="311" r:id="rId11"/>
    <p:sldId id="321" r:id="rId12"/>
    <p:sldId id="319" r:id="rId13"/>
    <p:sldId id="320" r:id="rId14"/>
    <p:sldId id="312" r:id="rId15"/>
    <p:sldId id="322" r:id="rId16"/>
    <p:sldId id="313" r:id="rId17"/>
    <p:sldId id="325" r:id="rId18"/>
    <p:sldId id="314" r:id="rId19"/>
    <p:sldId id="323" r:id="rId20"/>
    <p:sldId id="324" r:id="rId21"/>
    <p:sldId id="326" r:id="rId22"/>
    <p:sldId id="316" r:id="rId23"/>
    <p:sldId id="257" r:id="rId24"/>
    <p:sldId id="259" r:id="rId25"/>
    <p:sldId id="261" r:id="rId26"/>
    <p:sldId id="315"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Lst>
  <p:sldSz cx="9144000" cy="5143500" type="screen16x9"/>
  <p:notesSz cx="6858000" cy="9144000"/>
  <p:embeddedFontLst>
    <p:embeddedFont>
      <p:font typeface="Albert Sans" panose="020B0604020202020204" charset="0"/>
      <p:regular r:id="rId78"/>
      <p:bold r:id="rId79"/>
      <p:italic r:id="rId80"/>
      <p:boldItalic r:id="rId81"/>
    </p:embeddedFont>
    <p:embeddedFont>
      <p:font typeface="Alexandria" panose="020B0604020202020204" charset="-78"/>
      <p:regular r:id="rId82"/>
      <p:bold r:id="rId83"/>
    </p:embeddedFont>
    <p:embeddedFont>
      <p:font typeface="Alexandria Medium" panose="020B0604020202020204" charset="-78"/>
      <p:regular r:id="rId84"/>
      <p:bold r:id="rId85"/>
    </p:embeddedFont>
    <p:embeddedFont>
      <p:font typeface="Amatic SC" panose="00000500000000000000" pitchFamily="2" charset="-79"/>
      <p:regular r:id="rId86"/>
      <p:bold r:id="rId87"/>
    </p:embeddedFont>
    <p:embeddedFont>
      <p:font typeface="Cambria Math" panose="02040503050406030204" pitchFamily="18" charset="0"/>
      <p:regular r:id="rId88"/>
    </p:embeddedFont>
    <p:embeddedFont>
      <p:font typeface="Proxima Nova" panose="020B0604020202020204" charset="0"/>
      <p:regular r:id="rId89"/>
      <p:bold r:id="rId90"/>
      <p:italic r:id="rId91"/>
      <p:boldItalic r:id="rId92"/>
    </p:embeddedFont>
    <p:embeddedFont>
      <p:font typeface="Proxima Nova Semibold" panose="020B0604020202020204" charset="0"/>
      <p:regular r:id="rId93"/>
      <p:bold r:id="rId94"/>
      <p:boldItalic r:id="rId95"/>
    </p:embeddedFont>
    <p:embeddedFont>
      <p:font typeface="Roboto Medium" panose="02000000000000000000" pitchFamily="2"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D5FF13-AE7B-4444-9CF9-602BF814C84E}">
  <a:tblStyle styleId="{2ED5FF13-AE7B-4444-9CF9-602BF814C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1740FA-E59E-45B7-8377-373D42314B5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0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font" Target="fonts/font2.fntdata"/><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2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0.fntdata"/><Relationship Id="rId61" Type="http://schemas.openxmlformats.org/officeDocument/2006/relationships/slide" Target="slides/slide56.xml"/><Relationship Id="rId82" Type="http://schemas.openxmlformats.org/officeDocument/2006/relationships/font" Target="fonts/font5.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notesMaster" Target="notesMasters/notesMaster1.xml"/><Relationship Id="rId100"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703cb3a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685abc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8abb5f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58abb5f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703cb3a7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703cb3a7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703cb3a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72bee519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572bee519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703cb3a7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703cb3a7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72bee519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72bee519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572bee519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572bee519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72bee519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72bee519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53b51d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685abcf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72bee519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72bee519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72bee519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72bee519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72bee519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572bee519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72bee519d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72bee519d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72bee519d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572bee519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72bee519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72bee519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572bee519d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572bee519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572bee519d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572bee519d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572bee519d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72bee519d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8abb5fb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572bee519d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72bee519d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572bee519d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572bee519d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572bee519d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572bee519d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572bee519d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572bee519d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72bee519d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572bee519d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72bee519d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72bee519d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72bee519d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72bee519d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72bee519d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72bee519d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72bee519d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72bee519d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bee519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bee519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1C933631-0AE2-4CEB-132B-D3D971E38EAD}"/>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4BA81DBE-D09B-2474-D34D-7E0768EE6A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DECAFBEF-5690-EA28-5DDC-68051BFC7C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950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572bee519d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572bee519d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572bee519d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572bee519d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72bee519d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572bee519d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72bee519d_0_9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72bee519d_0_9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572bee519d_0_9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572bee519d_0_9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572bee519d_0_9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572bee519d_0_9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72bee519d_0_9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72bee519d_0_9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572bee519d_0_9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572bee519d_0_9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572bee519d_0_10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572bee519d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2572bee519d_0_1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6" name="Google Shape;3256;g2572bee519d_0_1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6D197609-363A-6A9F-DD03-BCD5B8989676}"/>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992927A1-EAD1-D179-EB3B-AF8C8389A5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A897CE55-17D1-EA78-2ECE-03FD28AF02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416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3"/>
        <p:cNvGrpSpPr/>
        <p:nvPr/>
      </p:nvGrpSpPr>
      <p:grpSpPr>
        <a:xfrm>
          <a:off x="0" y="0"/>
          <a:ext cx="0" cy="0"/>
          <a:chOff x="0" y="0"/>
          <a:chExt cx="0" cy="0"/>
        </a:xfrm>
      </p:grpSpPr>
      <p:sp>
        <p:nvSpPr>
          <p:cNvPr id="3674" name="Google Shape;3674;g2572bee519d_0_1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5" name="Google Shape;3675;g2572bee519d_0_1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g2572bee519d_0_13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5" name="Google Shape;3845;g2572bee519d_0_13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2572bee519d_0_13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2572bee519d_0_13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2572bee519d_0_13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2572bee519d_0_13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4"/>
        <p:cNvGrpSpPr/>
        <p:nvPr/>
      </p:nvGrpSpPr>
      <p:grpSpPr>
        <a:xfrm>
          <a:off x="0" y="0"/>
          <a:ext cx="0" cy="0"/>
          <a:chOff x="0" y="0"/>
          <a:chExt cx="0" cy="0"/>
        </a:xfrm>
      </p:grpSpPr>
      <p:sp>
        <p:nvSpPr>
          <p:cNvPr id="5055" name="Google Shape;5055;g2572bee519d_0_1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6" name="Google Shape;5056;g2572bee519d_0_1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5"/>
        <p:cNvGrpSpPr/>
        <p:nvPr/>
      </p:nvGrpSpPr>
      <p:grpSpPr>
        <a:xfrm>
          <a:off x="0" y="0"/>
          <a:ext cx="0" cy="0"/>
          <a:chOff x="0" y="0"/>
          <a:chExt cx="0" cy="0"/>
        </a:xfrm>
      </p:grpSpPr>
      <p:sp>
        <p:nvSpPr>
          <p:cNvPr id="5416" name="Google Shape;5416;g2572bee519d_0_14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7" name="Google Shape;5417;g2572bee519d_0_14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5"/>
        <p:cNvGrpSpPr/>
        <p:nvPr/>
      </p:nvGrpSpPr>
      <p:grpSpPr>
        <a:xfrm>
          <a:off x="0" y="0"/>
          <a:ext cx="0" cy="0"/>
          <a:chOff x="0" y="0"/>
          <a:chExt cx="0" cy="0"/>
        </a:xfrm>
      </p:grpSpPr>
      <p:sp>
        <p:nvSpPr>
          <p:cNvPr id="5926" name="Google Shape;5926;g2572bee519d_0_15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7" name="Google Shape;5927;g2572bee519d_0_1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5"/>
        <p:cNvGrpSpPr/>
        <p:nvPr/>
      </p:nvGrpSpPr>
      <p:grpSpPr>
        <a:xfrm>
          <a:off x="0" y="0"/>
          <a:ext cx="0" cy="0"/>
          <a:chOff x="0" y="0"/>
          <a:chExt cx="0" cy="0"/>
        </a:xfrm>
      </p:grpSpPr>
      <p:sp>
        <p:nvSpPr>
          <p:cNvPr id="6546" name="Google Shape;6546;g2572bee519d_0_15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7" name="Google Shape;6547;g2572bee519d_0_15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9"/>
        <p:cNvGrpSpPr/>
        <p:nvPr/>
      </p:nvGrpSpPr>
      <p:grpSpPr>
        <a:xfrm>
          <a:off x="0" y="0"/>
          <a:ext cx="0" cy="0"/>
          <a:chOff x="0" y="0"/>
          <a:chExt cx="0" cy="0"/>
        </a:xfrm>
      </p:grpSpPr>
      <p:sp>
        <p:nvSpPr>
          <p:cNvPr id="7140" name="Google Shape;7140;g2572bee519d_0_16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1" name="Google Shape;7141;g2572bee519d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0"/>
        <p:cNvGrpSpPr/>
        <p:nvPr/>
      </p:nvGrpSpPr>
      <p:grpSpPr>
        <a:xfrm>
          <a:off x="0" y="0"/>
          <a:ext cx="0" cy="0"/>
          <a:chOff x="0" y="0"/>
          <a:chExt cx="0" cy="0"/>
        </a:xfrm>
      </p:grpSpPr>
      <p:sp>
        <p:nvSpPr>
          <p:cNvPr id="7461" name="Google Shape;7461;g2572bee519d_0_16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2" name="Google Shape;7462;g2572bee519d_0_16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3219DBBD-C545-6A37-24F4-19EA6CEE1C54}"/>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7E58D6BD-0CBC-20EE-3196-E39A7C969B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75B4E999-2FD0-C9A8-C1EE-7DBFA9829F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9125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8"/>
        <p:cNvGrpSpPr/>
        <p:nvPr/>
      </p:nvGrpSpPr>
      <p:grpSpPr>
        <a:xfrm>
          <a:off x="0" y="0"/>
          <a:ext cx="0" cy="0"/>
          <a:chOff x="0" y="0"/>
          <a:chExt cx="0" cy="0"/>
        </a:xfrm>
      </p:grpSpPr>
      <p:sp>
        <p:nvSpPr>
          <p:cNvPr id="7769" name="Google Shape;7769;g2572bee519d_0_18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0" name="Google Shape;7770;g2572bee519d_0_18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258407A8-4184-B54C-4CD1-578B9E3010DF}"/>
            </a:ext>
          </a:extLst>
        </p:cNvPr>
        <p:cNvGrpSpPr/>
        <p:nvPr/>
      </p:nvGrpSpPr>
      <p:grpSpPr>
        <a:xfrm>
          <a:off x="0" y="0"/>
          <a:ext cx="0" cy="0"/>
          <a:chOff x="0" y="0"/>
          <a:chExt cx="0" cy="0"/>
        </a:xfrm>
      </p:grpSpPr>
      <p:sp>
        <p:nvSpPr>
          <p:cNvPr id="231" name="Google Shape;231;g2558abb5fb3_0_94:notes">
            <a:extLst>
              <a:ext uri="{FF2B5EF4-FFF2-40B4-BE49-F238E27FC236}">
                <a16:creationId xmlns:a16="http://schemas.microsoft.com/office/drawing/2014/main" id="{D27F6297-21DD-8BBF-1926-4AB1246344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8abb5fb3_0_94:notes">
            <a:extLst>
              <a:ext uri="{FF2B5EF4-FFF2-40B4-BE49-F238E27FC236}">
                <a16:creationId xmlns:a16="http://schemas.microsoft.com/office/drawing/2014/main" id="{E26955B4-6C5C-B54E-C3C4-2F705525C2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586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685abcf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685abcf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703cb3a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703cb3a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50" name="Google Shape;50;p11"/>
          <p:cNvSpPr txBox="1">
            <a:spLocks noGrp="1"/>
          </p:cNvSpPr>
          <p:nvPr>
            <p:ph type="title" hasCustomPrompt="1"/>
          </p:nvPr>
        </p:nvSpPr>
        <p:spPr>
          <a:xfrm>
            <a:off x="715100" y="3068600"/>
            <a:ext cx="7713900" cy="1539900"/>
          </a:xfrm>
          <a:prstGeom prst="rect">
            <a:avLst/>
          </a:prstGeom>
        </p:spPr>
        <p:txBody>
          <a:bodyPr spcFirstLastPara="1" wrap="square" lIns="91425" tIns="91425" rIns="91425" bIns="91425" anchor="t" anchorCtr="0">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l="-6643" t="13471" r="27548" b="-35825"/>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75" name="Google Shape;75;p14"/>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4"/>
          <p:cNvSpPr txBox="1">
            <a:spLocks noGrp="1"/>
          </p:cNvSpPr>
          <p:nvPr>
            <p:ph type="subTitle" idx="2"/>
          </p:nvPr>
        </p:nvSpPr>
        <p:spPr>
          <a:xfrm>
            <a:off x="715100" y="3965300"/>
            <a:ext cx="5930100" cy="456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l="-19689" t="41478" r="19690" b="2272"/>
          <a:stretch/>
        </p:blipFill>
        <p:spPr>
          <a:xfrm rot="10800000" flipH="1">
            <a:off x="0" y="-2285"/>
            <a:ext cx="9144000" cy="5148070"/>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83" name="Google Shape;83;p16"/>
          <p:cNvSpPr txBox="1">
            <a:spLocks noGrp="1"/>
          </p:cNvSpPr>
          <p:nvPr>
            <p:ph type="title"/>
          </p:nvPr>
        </p:nvSpPr>
        <p:spPr>
          <a:xfrm>
            <a:off x="715100"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4" name="Google Shape;84;p16"/>
          <p:cNvSpPr txBox="1">
            <a:spLocks noGrp="1"/>
          </p:cNvSpPr>
          <p:nvPr>
            <p:ph type="body" idx="1"/>
          </p:nvPr>
        </p:nvSpPr>
        <p:spPr>
          <a:xfrm>
            <a:off x="715100"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bg>
      <p:bgPr>
        <a:solidFill>
          <a:schemeClr val="lt1"/>
        </a:solidFill>
        <a:effectLst/>
      </p:bgPr>
    </p:bg>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87" name="Google Shape;87;p17"/>
          <p:cNvSpPr txBox="1">
            <a:spLocks noGrp="1"/>
          </p:cNvSpPr>
          <p:nvPr>
            <p:ph type="title"/>
          </p:nvPr>
        </p:nvSpPr>
        <p:spPr>
          <a:xfrm>
            <a:off x="43022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8" name="Google Shape;88;p17"/>
          <p:cNvSpPr txBox="1">
            <a:spLocks noGrp="1"/>
          </p:cNvSpPr>
          <p:nvPr>
            <p:ph type="body" idx="1"/>
          </p:nvPr>
        </p:nvSpPr>
        <p:spPr>
          <a:xfrm>
            <a:off x="43022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solidFill>
          <a:schemeClr val="lt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91" name="Google Shape;91;p18"/>
          <p:cNvSpPr txBox="1">
            <a:spLocks noGrp="1"/>
          </p:cNvSpPr>
          <p:nvPr>
            <p:ph type="title"/>
          </p:nvPr>
        </p:nvSpPr>
        <p:spPr>
          <a:xfrm>
            <a:off x="15454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2" name="Google Shape;92;p18"/>
          <p:cNvSpPr txBox="1">
            <a:spLocks noGrp="1"/>
          </p:cNvSpPr>
          <p:nvPr>
            <p:ph type="body" idx="1"/>
          </p:nvPr>
        </p:nvSpPr>
        <p:spPr>
          <a:xfrm>
            <a:off x="15454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03" name="Google Shape;103;p20"/>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05" name="Google Shape;105;p20"/>
          <p:cNvSpPr txBox="1">
            <a:spLocks noGrp="1"/>
          </p:cNvSpPr>
          <p:nvPr>
            <p:ph type="subTitle" idx="2"/>
          </p:nvPr>
        </p:nvSpPr>
        <p:spPr>
          <a:xfrm>
            <a:off x="7151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6" name="Google Shape;106;p20"/>
          <p:cNvSpPr txBox="1">
            <a:spLocks noGrp="1"/>
          </p:cNvSpPr>
          <p:nvPr>
            <p:ph type="subTitle" idx="3"/>
          </p:nvPr>
        </p:nvSpPr>
        <p:spPr>
          <a:xfrm>
            <a:off x="3506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4"/>
          </p:nvPr>
        </p:nvSpPr>
        <p:spPr>
          <a:xfrm>
            <a:off x="3506099"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8" name="Google Shape;108;p20"/>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6"/>
          </p:nvPr>
        </p:nvSpPr>
        <p:spPr>
          <a:xfrm>
            <a:off x="62972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12" name="Google Shape;112;p21"/>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14" name="Google Shape;114;p21"/>
          <p:cNvSpPr txBox="1">
            <a:spLocks noGrp="1"/>
          </p:cNvSpPr>
          <p:nvPr>
            <p:ph type="subTitle" idx="2"/>
          </p:nvPr>
        </p:nvSpPr>
        <p:spPr>
          <a:xfrm>
            <a:off x="7151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5" name="Google Shape;115;p21"/>
          <p:cNvSpPr txBox="1">
            <a:spLocks noGrp="1"/>
          </p:cNvSpPr>
          <p:nvPr>
            <p:ph type="subTitle" idx="3"/>
          </p:nvPr>
        </p:nvSpPr>
        <p:spPr>
          <a:xfrm>
            <a:off x="3506099"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1"/>
          <p:cNvSpPr txBox="1">
            <a:spLocks noGrp="1"/>
          </p:cNvSpPr>
          <p:nvPr>
            <p:ph type="subTitle" idx="4"/>
          </p:nvPr>
        </p:nvSpPr>
        <p:spPr>
          <a:xfrm>
            <a:off x="3506099"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7" name="Google Shape;117;p21"/>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21"/>
          <p:cNvSpPr txBox="1">
            <a:spLocks noGrp="1"/>
          </p:cNvSpPr>
          <p:nvPr>
            <p:ph type="subTitle" idx="6"/>
          </p:nvPr>
        </p:nvSpPr>
        <p:spPr>
          <a:xfrm>
            <a:off x="62972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121" name="Google Shape;121;p22"/>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23" name="Google Shape;123;p22"/>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2"/>
          <p:cNvSpPr txBox="1">
            <a:spLocks noGrp="1"/>
          </p:cNvSpPr>
          <p:nvPr>
            <p:ph type="subTitle" idx="3"/>
          </p:nvPr>
        </p:nvSpPr>
        <p:spPr>
          <a:xfrm>
            <a:off x="7151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5" name="Google Shape;125;p22"/>
          <p:cNvSpPr txBox="1">
            <a:spLocks noGrp="1"/>
          </p:cNvSpPr>
          <p:nvPr>
            <p:ph type="subTitle" idx="4"/>
          </p:nvPr>
        </p:nvSpPr>
        <p:spPr>
          <a:xfrm>
            <a:off x="7151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6" name="Google Shape;126;p22"/>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2"/>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subTitle" idx="7"/>
          </p:nvPr>
        </p:nvSpPr>
        <p:spPr>
          <a:xfrm>
            <a:off x="46483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9" name="Google Shape;129;p22"/>
          <p:cNvSpPr txBox="1">
            <a:spLocks noGrp="1"/>
          </p:cNvSpPr>
          <p:nvPr>
            <p:ph type="subTitle" idx="8"/>
          </p:nvPr>
        </p:nvSpPr>
        <p:spPr>
          <a:xfrm>
            <a:off x="46483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subTitle" idx="1"/>
          </p:nvPr>
        </p:nvSpPr>
        <p:spPr>
          <a:xfrm>
            <a:off x="715100"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3"/>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33" name="Google Shape;133;p23"/>
          <p:cNvSpPr txBox="1">
            <a:spLocks noGrp="1"/>
          </p:cNvSpPr>
          <p:nvPr>
            <p:ph type="subTitle" idx="2"/>
          </p:nvPr>
        </p:nvSpPr>
        <p:spPr>
          <a:xfrm>
            <a:off x="715100"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3"/>
          <p:cNvSpPr txBox="1">
            <a:spLocks noGrp="1"/>
          </p:cNvSpPr>
          <p:nvPr>
            <p:ph type="subTitle" idx="3"/>
          </p:nvPr>
        </p:nvSpPr>
        <p:spPr>
          <a:xfrm>
            <a:off x="7151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5" name="Google Shape;135;p23"/>
          <p:cNvSpPr txBox="1">
            <a:spLocks noGrp="1"/>
          </p:cNvSpPr>
          <p:nvPr>
            <p:ph type="subTitle" idx="4"/>
          </p:nvPr>
        </p:nvSpPr>
        <p:spPr>
          <a:xfrm>
            <a:off x="7151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6" name="Google Shape;136;p23"/>
          <p:cNvSpPr txBox="1">
            <a:spLocks noGrp="1"/>
          </p:cNvSpPr>
          <p:nvPr>
            <p:ph type="subTitle" idx="5"/>
          </p:nvPr>
        </p:nvSpPr>
        <p:spPr>
          <a:xfrm>
            <a:off x="3355799"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3"/>
          <p:cNvSpPr txBox="1">
            <a:spLocks noGrp="1"/>
          </p:cNvSpPr>
          <p:nvPr>
            <p:ph type="subTitle" idx="6"/>
          </p:nvPr>
        </p:nvSpPr>
        <p:spPr>
          <a:xfrm>
            <a:off x="3355799"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3"/>
          <p:cNvSpPr txBox="1">
            <a:spLocks noGrp="1"/>
          </p:cNvSpPr>
          <p:nvPr>
            <p:ph type="subTitle" idx="7"/>
          </p:nvPr>
        </p:nvSpPr>
        <p:spPr>
          <a:xfrm>
            <a:off x="33558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9" name="Google Shape;139;p23"/>
          <p:cNvSpPr txBox="1">
            <a:spLocks noGrp="1"/>
          </p:cNvSpPr>
          <p:nvPr>
            <p:ph type="subTitle" idx="8"/>
          </p:nvPr>
        </p:nvSpPr>
        <p:spPr>
          <a:xfrm>
            <a:off x="33558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0" name="Google Shape;140;p23"/>
          <p:cNvSpPr txBox="1">
            <a:spLocks noGrp="1"/>
          </p:cNvSpPr>
          <p:nvPr>
            <p:ph type="subTitle" idx="9"/>
          </p:nvPr>
        </p:nvSpPr>
        <p:spPr>
          <a:xfrm>
            <a:off x="5996501"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3"/>
          <p:cNvSpPr txBox="1">
            <a:spLocks noGrp="1"/>
          </p:cNvSpPr>
          <p:nvPr>
            <p:ph type="subTitle" idx="13"/>
          </p:nvPr>
        </p:nvSpPr>
        <p:spPr>
          <a:xfrm>
            <a:off x="5996501"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3"/>
          <p:cNvSpPr txBox="1">
            <a:spLocks noGrp="1"/>
          </p:cNvSpPr>
          <p:nvPr>
            <p:ph type="subTitle" idx="14"/>
          </p:nvPr>
        </p:nvSpPr>
        <p:spPr>
          <a:xfrm>
            <a:off x="5996503"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3" name="Google Shape;143;p23"/>
          <p:cNvSpPr txBox="1">
            <a:spLocks noGrp="1"/>
          </p:cNvSpPr>
          <p:nvPr>
            <p:ph type="subTitle" idx="15"/>
          </p:nvPr>
        </p:nvSpPr>
        <p:spPr>
          <a:xfrm>
            <a:off x="5996503"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1"/>
        </a:solidFill>
        <a:effectLst/>
      </p:bgPr>
    </p:bg>
    <p:spTree>
      <p:nvGrpSpPr>
        <p:cNvPr id="1"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46" name="Google Shape;146;p24"/>
          <p:cNvSpPr txBox="1">
            <a:spLocks noGrp="1"/>
          </p:cNvSpPr>
          <p:nvPr>
            <p:ph type="title" hasCustomPrompt="1"/>
          </p:nvPr>
        </p:nvSpPr>
        <p:spPr>
          <a:xfrm>
            <a:off x="715100" y="9830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7" name="Google Shape;147;p24"/>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4"/>
          <p:cNvSpPr txBox="1">
            <a:spLocks noGrp="1"/>
          </p:cNvSpPr>
          <p:nvPr>
            <p:ph type="title" idx="2" hasCustomPrompt="1"/>
          </p:nvPr>
        </p:nvSpPr>
        <p:spPr>
          <a:xfrm>
            <a:off x="715100" y="29216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24"/>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64" name="Google Shape;164;p27"/>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bg>
      <p:bgPr>
        <a:solidFill>
          <a:schemeClr val="lt1"/>
        </a:solidFill>
        <a:effectLst/>
      </p:bgPr>
    </p:bg>
    <p:spTree>
      <p:nvGrpSpPr>
        <p:cNvPr id="1"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l="-6643" t="-11183" r="27548" b="-11170"/>
          <a:stretch/>
        </p:blipFill>
        <p:spPr>
          <a:xfrm>
            <a:off x="5819050" y="0"/>
            <a:ext cx="3324950" cy="5143500"/>
          </a:xfrm>
          <a:prstGeom prst="rect">
            <a:avLst/>
          </a:prstGeom>
          <a:noFill/>
          <a:ln>
            <a:noFill/>
          </a:ln>
        </p:spPr>
      </p:pic>
      <p:sp>
        <p:nvSpPr>
          <p:cNvPr id="167" name="Google Shape;167;p28"/>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171" name="Google Shape;171;p2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29"/>
          <p:cNvSpPr txBox="1"/>
          <p:nvPr/>
        </p:nvSpPr>
        <p:spPr>
          <a:xfrm>
            <a:off x="4571863" y="2278000"/>
            <a:ext cx="2683800" cy="49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lang="en" sz="9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900">
                <a:solidFill>
                  <a:schemeClr val="dk1"/>
                </a:solidFill>
                <a:latin typeface="Albert Sans"/>
                <a:ea typeface="Albert Sans"/>
                <a:cs typeface="Albert Sans"/>
                <a:sym typeface="Albert Sans"/>
              </a:rPr>
              <a:t>, and includes icons by </a:t>
            </a:r>
            <a:r>
              <a:rPr lang="en" sz="9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900" b="1">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lang="en" sz="900" b="1">
                <a:solidFill>
                  <a:schemeClr val="dk1"/>
                </a:solidFill>
                <a:uFill>
                  <a:noFill/>
                </a:u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endParaRPr sz="900" b="1">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174697" t="-83399" r="177064" b="41635"/>
          <a:stretch/>
        </p:blipFill>
        <p:spPr>
          <a:xfrm>
            <a:off x="1325" y="-1637"/>
            <a:ext cx="9141450" cy="5146775"/>
          </a:xfrm>
          <a:prstGeom prst="rect">
            <a:avLst/>
          </a:prstGeom>
          <a:noFill/>
          <a:ln>
            <a:noFill/>
          </a:ln>
        </p:spPr>
      </p:pic>
      <p:sp>
        <p:nvSpPr>
          <p:cNvPr id="21" name="Google Shape;21;p4"/>
          <p:cNvSpPr txBox="1">
            <a:spLocks noGrp="1"/>
          </p:cNvSpPr>
          <p:nvPr>
            <p:ph type="title"/>
          </p:nvPr>
        </p:nvSpPr>
        <p:spPr>
          <a:xfrm>
            <a:off x="715100" y="535000"/>
            <a:ext cx="3856800" cy="9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2" name="Google Shape;22;p4"/>
          <p:cNvSpPr txBox="1">
            <a:spLocks noGrp="1"/>
          </p:cNvSpPr>
          <p:nvPr>
            <p:ph type="body" idx="1"/>
          </p:nvPr>
        </p:nvSpPr>
        <p:spPr>
          <a:xfrm>
            <a:off x="715100" y="1636300"/>
            <a:ext cx="3856800" cy="18948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3" name="Google Shape;23;p4"/>
          <p:cNvSpPr>
            <a:spLocks noGrp="1"/>
          </p:cNvSpPr>
          <p:nvPr>
            <p:ph type="pic" idx="2"/>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31" name="Google Shape;31;p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130683" t="-50527" r="175247" b="34585"/>
          <a:stretch/>
        </p:blipFill>
        <p:spPr>
          <a:xfrm>
            <a:off x="1325" y="-1637"/>
            <a:ext cx="9141450" cy="5146775"/>
          </a:xfrm>
          <a:prstGeom prst="rect">
            <a:avLst/>
          </a:prstGeom>
          <a:noFill/>
          <a:ln>
            <a:noFill/>
          </a:ln>
        </p:spPr>
      </p:pic>
      <p:sp>
        <p:nvSpPr>
          <p:cNvPr id="34" name="Google Shape;34;p7"/>
          <p:cNvSpPr txBox="1">
            <a:spLocks noGrp="1"/>
          </p:cNvSpPr>
          <p:nvPr>
            <p:ph type="title"/>
          </p:nvPr>
        </p:nvSpPr>
        <p:spPr>
          <a:xfrm>
            <a:off x="715100" y="535000"/>
            <a:ext cx="3856800" cy="954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35" name="Google Shape;35;p7"/>
          <p:cNvSpPr txBox="1">
            <a:spLocks noGrp="1"/>
          </p:cNvSpPr>
          <p:nvPr>
            <p:ph type="body" idx="1"/>
          </p:nvPr>
        </p:nvSpPr>
        <p:spPr>
          <a:xfrm>
            <a:off x="715100" y="1641400"/>
            <a:ext cx="3856800" cy="7263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36" name="Google Shape;36;p7"/>
          <p:cNvSpPr>
            <a:spLocks noGrp="1"/>
          </p:cNvSpPr>
          <p:nvPr>
            <p:ph type="pic" idx="2"/>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715100" y="4059800"/>
            <a:ext cx="7713600" cy="548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30.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56.xml"/><Relationship Id="rId7" Type="http://schemas.openxmlformats.org/officeDocument/2006/relationships/slide" Target="slide64.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9.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51.xml"/><Relationship Id="rId11" Type="http://schemas.openxmlformats.org/officeDocument/2006/relationships/hyperlink" Target="http://bit.ly/30B07Gq" TargetMode="External"/><Relationship Id="rId5" Type="http://schemas.openxmlformats.org/officeDocument/2006/relationships/slide" Target="slide52.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53.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docs.google.com/spreadsheets/d/10F2ULWH6zIl4xjNYulYqGESp7JpCl5xl9PFWfqP6_kM/copy"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20.xml"/><Relationship Id="rId5" Type="http://schemas.openxmlformats.org/officeDocument/2006/relationships/image" Target="../media/image29.jpg"/><Relationship Id="rId4" Type="http://schemas.openxmlformats.org/officeDocument/2006/relationships/image" Target="../media/image28.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1.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1.xml"/></Relationships>
</file>

<file path=ppt/slides/_rels/slide56.xml.rels><?xml version="1.0" encoding="UTF-8" standalone="yes"?>
<Relationships xmlns="http://schemas.openxmlformats.org/package/2006/relationships"><Relationship Id="rId3" Type="http://schemas.openxmlformats.org/officeDocument/2006/relationships/hyperlink" Target="https://fonts.google.com/specimen/Alexandria" TargetMode="External"/><Relationship Id="rId2" Type="http://schemas.openxmlformats.org/officeDocument/2006/relationships/notesSlide" Target="../notesSlides/notesSlide45.xml"/><Relationship Id="rId1" Type="http://schemas.openxmlformats.org/officeDocument/2006/relationships/slideLayout" Target="../slideLayouts/slideLayout32.xml"/><Relationship Id="rId4" Type="http://schemas.openxmlformats.org/officeDocument/2006/relationships/hyperlink" Target="https://fonts.google.com/specimen/Albert+Sans"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0.xml"/><Relationship Id="rId1" Type="http://schemas.openxmlformats.org/officeDocument/2006/relationships/slideLayout" Target="../slideLayouts/slideLayout31.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526563" y="1958600"/>
            <a:ext cx="8090874" cy="1833112"/>
          </a:xfrm>
          <a:prstGeom prst="rect">
            <a:avLst/>
          </a:prstGeom>
          <a:ln>
            <a:noFill/>
          </a:ln>
          <a:effectLst>
            <a:outerShdw blurRad="50800" dist="38100" dir="5400000" algn="t" rotWithShape="0">
              <a:prstClr val="black">
                <a:alpha val="67000"/>
              </a:prstClr>
            </a:outerShdw>
            <a:softEdge rad="0"/>
          </a:effectLst>
        </p:spPr>
        <p:txBody>
          <a:bodyPr spcFirstLastPara="1" wrap="square" lIns="91425" tIns="91425" rIns="91425" bIns="91425" anchor="t" anchorCtr="0">
            <a:noAutofit/>
          </a:bodyPr>
          <a:lstStyle/>
          <a:p>
            <a:pPr marL="0" lvl="0" indent="0" algn="ctr" rtl="0">
              <a:spcBef>
                <a:spcPts val="0"/>
              </a:spcBef>
              <a:spcAft>
                <a:spcPts val="0"/>
              </a:spcAft>
              <a:buNone/>
            </a:pPr>
            <a:r>
              <a:rPr lang="pl-PL" sz="3300" dirty="0" err="1"/>
              <a:t>L</a:t>
            </a:r>
            <a:r>
              <a:rPr lang="pl-PL" sz="3300" dirty="0" err="1">
                <a:ln>
                  <a:solidFill>
                    <a:schemeClr val="tx1"/>
                  </a:solidFill>
                </a:ln>
                <a:solidFill>
                  <a:schemeClr val="bg1"/>
                </a:solidFill>
              </a:rPr>
              <a:t>A</a:t>
            </a:r>
            <a:r>
              <a:rPr lang="pl-PL" sz="3300" dirty="0" err="1">
                <a:ln>
                  <a:solidFill>
                    <a:schemeClr val="tx1"/>
                  </a:solidFill>
                </a:ln>
                <a:solidFill>
                  <a:srgbClr val="C00000"/>
                </a:solidFill>
              </a:rPr>
              <a:t>I</a:t>
            </a:r>
            <a:r>
              <a:rPr lang="pl-PL" sz="3300" dirty="0" err="1">
                <a:ln>
                  <a:solidFill>
                    <a:schemeClr val="tx1"/>
                  </a:solidFill>
                </a:ln>
                <a:solidFill>
                  <a:schemeClr val="tx1"/>
                </a:solidFill>
              </a:rPr>
              <a:t>wyer</a:t>
            </a:r>
            <a:br>
              <a:rPr lang="pl-PL" sz="3800" b="1" dirty="0"/>
            </a:br>
            <a:br>
              <a:rPr lang="pl-PL" sz="3800" b="1" dirty="0"/>
            </a:br>
            <a:r>
              <a:rPr lang="pl-PL" sz="2800" b="1" dirty="0"/>
              <a:t>Proof of </a:t>
            </a:r>
            <a:r>
              <a:rPr lang="pl-PL" sz="2800" b="1" dirty="0" err="1"/>
              <a:t>Concept</a:t>
            </a:r>
            <a:endParaRPr lang="pl-PL" sz="2800" b="1" dirty="0"/>
          </a:p>
        </p:txBody>
      </p:sp>
      <p:sp>
        <p:nvSpPr>
          <p:cNvPr id="191" name="Google Shape;191;p35"/>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l-PL" b="1" dirty="0"/>
              <a:t>Adam </a:t>
            </a:r>
            <a:r>
              <a:rPr lang="pl-PL" b="1" dirty="0" err="1"/>
              <a:t>Majczyk</a:t>
            </a:r>
            <a:r>
              <a:rPr lang="pl-PL" b="1" dirty="0"/>
              <a:t> | Szymon Matuszewski</a:t>
            </a:r>
          </a:p>
          <a:p>
            <a:pPr marL="0" lvl="0" indent="0" algn="r" rtl="0">
              <a:spcBef>
                <a:spcPts val="0"/>
              </a:spcBef>
              <a:spcAft>
                <a:spcPts val="0"/>
              </a:spcAft>
              <a:buNone/>
            </a:pPr>
            <a:r>
              <a:rPr lang="pl-PL" dirty="0"/>
              <a:t>Natural Language Processing</a:t>
            </a:r>
          </a:p>
          <a:p>
            <a:pPr marL="0" lvl="0" indent="0" algn="r" rtl="0">
              <a:spcBef>
                <a:spcPts val="0"/>
              </a:spcBef>
              <a:spcAft>
                <a:spcPts val="0"/>
              </a:spcAft>
              <a:buNone/>
            </a:pPr>
            <a:r>
              <a:rPr lang="pl-PL" dirty="0" err="1"/>
              <a:t>Warsaw</a:t>
            </a:r>
            <a:r>
              <a:rPr lang="pl-PL" dirty="0"/>
              <a:t> University of Technology</a:t>
            </a:r>
          </a:p>
          <a:p>
            <a:pPr marL="0" lvl="0" indent="0" algn="r" rtl="0">
              <a:spcBef>
                <a:spcPts val="0"/>
              </a:spcBef>
              <a:spcAft>
                <a:spcPts val="0"/>
              </a:spcAft>
              <a:buNone/>
            </a:pPr>
            <a:r>
              <a:rPr lang="pl-PL" dirty="0"/>
              <a:t>11.12.2024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160824EA-A607-86DE-28F1-4FC836946DB4}"/>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54AA361F-1A8F-CC1E-F991-EA9D85579B17}"/>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r>
              <a:rPr lang="pl-PL" dirty="0" err="1"/>
              <a:t>Vector</a:t>
            </a:r>
            <a:r>
              <a:rPr lang="pl-PL" dirty="0"/>
              <a:t> Database</a:t>
            </a:r>
            <a:br>
              <a:rPr lang="pl-PL" dirty="0"/>
            </a:br>
            <a:endParaRPr dirty="0"/>
          </a:p>
        </p:txBody>
      </p:sp>
      <p:sp>
        <p:nvSpPr>
          <p:cNvPr id="235" name="Google Shape;235;p39">
            <a:extLst>
              <a:ext uri="{FF2B5EF4-FFF2-40B4-BE49-F238E27FC236}">
                <a16:creationId xmlns:a16="http://schemas.microsoft.com/office/drawing/2014/main" id="{E219DAE1-FF1B-A8F3-4212-26EA3A3C10E8}"/>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a:t>
            </a:r>
            <a:r>
              <a:rPr lang="pl-PL" dirty="0"/>
              <a:t>3</a:t>
            </a:r>
            <a:endParaRPr dirty="0"/>
          </a:p>
        </p:txBody>
      </p:sp>
    </p:spTree>
    <p:extLst>
      <p:ext uri="{BB962C8B-B14F-4D97-AF65-F5344CB8AC3E}">
        <p14:creationId xmlns:p14="http://schemas.microsoft.com/office/powerpoint/2010/main" val="2991620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rostokąt 9">
            <a:extLst>
              <a:ext uri="{FF2B5EF4-FFF2-40B4-BE49-F238E27FC236}">
                <a16:creationId xmlns:a16="http://schemas.microsoft.com/office/drawing/2014/main" id="{FA706045-5144-C396-F6D9-8B31B5B1BD6D}"/>
              </a:ext>
            </a:extLst>
          </p:cNvPr>
          <p:cNvSpPr/>
          <p:nvPr/>
        </p:nvSpPr>
        <p:spPr>
          <a:xfrm>
            <a:off x="2346831" y="1341399"/>
            <a:ext cx="1263805" cy="1327460"/>
          </a:xfrm>
          <a:prstGeom prst="rect">
            <a:avLst/>
          </a:prstGeom>
          <a:noFill/>
          <a:ln>
            <a:solidFill>
              <a:schemeClr val="bg2">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3" name="Grafika 2" descr="Baza danych kontur">
            <a:extLst>
              <a:ext uri="{FF2B5EF4-FFF2-40B4-BE49-F238E27FC236}">
                <a16:creationId xmlns:a16="http://schemas.microsoft.com/office/drawing/2014/main" id="{6EF2047B-E138-3325-BE47-1C0959CEBA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8968" y="1341399"/>
            <a:ext cx="914400" cy="914400"/>
          </a:xfrm>
          <a:prstGeom prst="rect">
            <a:avLst/>
          </a:prstGeom>
        </p:spPr>
      </p:pic>
      <p:sp>
        <p:nvSpPr>
          <p:cNvPr id="4" name="pole tekstowe 3">
            <a:extLst>
              <a:ext uri="{FF2B5EF4-FFF2-40B4-BE49-F238E27FC236}">
                <a16:creationId xmlns:a16="http://schemas.microsoft.com/office/drawing/2014/main" id="{B51EAD62-C7F6-6907-2EB6-65471D131D77}"/>
              </a:ext>
            </a:extLst>
          </p:cNvPr>
          <p:cNvSpPr txBox="1"/>
          <p:nvPr/>
        </p:nvSpPr>
        <p:spPr>
          <a:xfrm>
            <a:off x="2572617" y="2225598"/>
            <a:ext cx="939681" cy="307777"/>
          </a:xfrm>
          <a:prstGeom prst="rect">
            <a:avLst/>
          </a:prstGeom>
          <a:noFill/>
        </p:spPr>
        <p:txBody>
          <a:bodyPr wrap="none" rtlCol="0">
            <a:spAutoFit/>
          </a:bodyPr>
          <a:lstStyle/>
          <a:p>
            <a:r>
              <a:rPr lang="pl-PL" b="1" dirty="0" err="1"/>
              <a:t>pgvector</a:t>
            </a:r>
            <a:endParaRPr lang="pl-PL" b="1" dirty="0"/>
          </a:p>
        </p:txBody>
      </p:sp>
      <p:pic>
        <p:nvPicPr>
          <p:cNvPr id="6" name="Grafika 5" descr="Dokument kontur">
            <a:extLst>
              <a:ext uri="{FF2B5EF4-FFF2-40B4-BE49-F238E27FC236}">
                <a16:creationId xmlns:a16="http://schemas.microsoft.com/office/drawing/2014/main" id="{773163C3-26F9-2979-B5F2-DAD80CAA98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1567" y="754101"/>
            <a:ext cx="487401" cy="487401"/>
          </a:xfrm>
          <a:prstGeom prst="rect">
            <a:avLst/>
          </a:prstGeom>
        </p:spPr>
      </p:pic>
      <p:cxnSp>
        <p:nvCxnSpPr>
          <p:cNvPr id="8" name="Łącznik prosty ze strzałką 7">
            <a:extLst>
              <a:ext uri="{FF2B5EF4-FFF2-40B4-BE49-F238E27FC236}">
                <a16:creationId xmlns:a16="http://schemas.microsoft.com/office/drawing/2014/main" id="{B499375E-FC05-1149-0537-9A20501EB125}"/>
              </a:ext>
            </a:extLst>
          </p:cNvPr>
          <p:cNvCxnSpPr/>
          <p:nvPr/>
        </p:nvCxnSpPr>
        <p:spPr>
          <a:xfrm>
            <a:off x="2528968" y="1241502"/>
            <a:ext cx="219307" cy="170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pole tekstowe 8">
            <a:extLst>
              <a:ext uri="{FF2B5EF4-FFF2-40B4-BE49-F238E27FC236}">
                <a16:creationId xmlns:a16="http://schemas.microsoft.com/office/drawing/2014/main" id="{5C48CE0E-CAD8-F583-2C81-37084F75C6CA}"/>
              </a:ext>
            </a:extLst>
          </p:cNvPr>
          <p:cNvSpPr txBox="1"/>
          <p:nvPr/>
        </p:nvSpPr>
        <p:spPr>
          <a:xfrm>
            <a:off x="2528968" y="817602"/>
            <a:ext cx="1481496" cy="246221"/>
          </a:xfrm>
          <a:prstGeom prst="rect">
            <a:avLst/>
          </a:prstGeom>
          <a:noFill/>
        </p:spPr>
        <p:txBody>
          <a:bodyPr wrap="none" rtlCol="0">
            <a:spAutoFit/>
          </a:bodyPr>
          <a:lstStyle/>
          <a:p>
            <a:r>
              <a:rPr lang="pl-PL" sz="1000" b="1" dirty="0" err="1"/>
              <a:t>Articles</a:t>
            </a:r>
            <a:r>
              <a:rPr lang="pl-PL" sz="1000" dirty="0"/>
              <a:t> with </a:t>
            </a:r>
            <a:r>
              <a:rPr lang="pl-PL" sz="1000" dirty="0" err="1"/>
              <a:t>metadata</a:t>
            </a:r>
            <a:endParaRPr lang="pl-PL" sz="1000" dirty="0"/>
          </a:p>
        </p:txBody>
      </p:sp>
      <p:sp>
        <p:nvSpPr>
          <p:cNvPr id="11" name="pole tekstowe 10">
            <a:extLst>
              <a:ext uri="{FF2B5EF4-FFF2-40B4-BE49-F238E27FC236}">
                <a16:creationId xmlns:a16="http://schemas.microsoft.com/office/drawing/2014/main" id="{07484156-C861-F16E-951E-7D93928475F4}"/>
              </a:ext>
            </a:extLst>
          </p:cNvPr>
          <p:cNvSpPr txBox="1"/>
          <p:nvPr/>
        </p:nvSpPr>
        <p:spPr>
          <a:xfrm>
            <a:off x="2048250" y="2768756"/>
            <a:ext cx="1875835" cy="523220"/>
          </a:xfrm>
          <a:prstGeom prst="rect">
            <a:avLst/>
          </a:prstGeom>
          <a:noFill/>
        </p:spPr>
        <p:txBody>
          <a:bodyPr wrap="none" rtlCol="0">
            <a:spAutoFit/>
          </a:bodyPr>
          <a:lstStyle/>
          <a:p>
            <a:pPr algn="ctr"/>
            <a:r>
              <a:rPr lang="pl-PL" b="1" dirty="0"/>
              <a:t>Docker</a:t>
            </a:r>
            <a:r>
              <a:rPr lang="pl-PL" dirty="0"/>
              <a:t> image </a:t>
            </a:r>
            <a:r>
              <a:rPr lang="pl-PL" dirty="0" err="1"/>
              <a:t>stored</a:t>
            </a:r>
            <a:endParaRPr lang="pl-PL" dirty="0"/>
          </a:p>
          <a:p>
            <a:pPr algn="ctr"/>
            <a:r>
              <a:rPr lang="pl-PL" dirty="0"/>
              <a:t>as </a:t>
            </a:r>
            <a:r>
              <a:rPr lang="pl-PL" b="1" dirty="0"/>
              <a:t>.tar</a:t>
            </a:r>
          </a:p>
        </p:txBody>
      </p:sp>
      <p:sp>
        <p:nvSpPr>
          <p:cNvPr id="12" name="Strzałka: w prawo 11">
            <a:extLst>
              <a:ext uri="{FF2B5EF4-FFF2-40B4-BE49-F238E27FC236}">
                <a16:creationId xmlns:a16="http://schemas.microsoft.com/office/drawing/2014/main" id="{D1CA2770-7B43-7900-A833-AFD0B90EC5AB}"/>
              </a:ext>
            </a:extLst>
          </p:cNvPr>
          <p:cNvSpPr/>
          <p:nvPr/>
        </p:nvSpPr>
        <p:spPr>
          <a:xfrm>
            <a:off x="4212802" y="1798599"/>
            <a:ext cx="765717" cy="312699"/>
          </a:xfrm>
          <a:prstGeom prst="rightArrow">
            <a:avLst/>
          </a:prstGeom>
          <a:noFill/>
          <a:ln>
            <a:solidFill>
              <a:schemeClr val="accent4">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4" name="Grafika 13" descr="Szkło powiększające kontur">
            <a:extLst>
              <a:ext uri="{FF2B5EF4-FFF2-40B4-BE49-F238E27FC236}">
                <a16:creationId xmlns:a16="http://schemas.microsoft.com/office/drawing/2014/main" id="{2E18332A-1E15-2655-8E92-D79651BBA4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90392" y="1547929"/>
            <a:ext cx="914400" cy="914400"/>
          </a:xfrm>
          <a:prstGeom prst="rect">
            <a:avLst/>
          </a:prstGeom>
        </p:spPr>
      </p:pic>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33966E1C-225F-1F29-198E-71E483DFCE19}"/>
                  </a:ext>
                </a:extLst>
              </p:cNvPr>
              <p:cNvSpPr txBox="1"/>
              <p:nvPr/>
            </p:nvSpPr>
            <p:spPr>
              <a:xfrm>
                <a:off x="4572000" y="2768756"/>
                <a:ext cx="2455992" cy="1260410"/>
              </a:xfrm>
              <a:prstGeom prst="rect">
                <a:avLst/>
              </a:prstGeom>
              <a:noFill/>
            </p:spPr>
            <p:txBody>
              <a:bodyPr wrap="none" rtlCol="0">
                <a:spAutoFit/>
              </a:bodyPr>
              <a:lstStyle/>
              <a:p>
                <a:pPr algn="ctr"/>
                <a:r>
                  <a:rPr lang="pl-PL" b="1" dirty="0"/>
                  <a:t>Similarity </a:t>
                </a:r>
                <a:r>
                  <a:rPr lang="pl-PL" b="1" dirty="0" err="1"/>
                  <a:t>Search</a:t>
                </a:r>
                <a:r>
                  <a:rPr lang="pl-PL" b="1" dirty="0"/>
                  <a:t>:</a:t>
                </a:r>
              </a:p>
              <a:p>
                <a:pPr algn="ctr"/>
                <a:r>
                  <a:rPr lang="pl-PL" dirty="0"/>
                  <a:t>Inner Product</a:t>
                </a:r>
              </a:p>
              <a:p>
                <a:pPr algn="ctr"/>
                <a:endParaRPr lang="pl-PL" dirty="0"/>
              </a:p>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𝑆𝑖𝑚𝑖𝑙𝑎𝑟𝑖𝑡𝑦</m:t>
                      </m:r>
                      <m:d>
                        <m:dPr>
                          <m:ctrlPr>
                            <a:rPr lang="pl-PL" b="0" i="1" smtClean="0">
                              <a:latin typeface="Cambria Math" panose="02040503050406030204" pitchFamily="18" charset="0"/>
                            </a:rPr>
                          </m:ctrlPr>
                        </m:dPr>
                        <m:e>
                          <m:r>
                            <a:rPr lang="pl-PL" b="0" i="1" smtClean="0">
                              <a:latin typeface="Cambria Math" panose="02040503050406030204" pitchFamily="18" charset="0"/>
                            </a:rPr>
                            <m:t>𝐴</m:t>
                          </m:r>
                          <m:r>
                            <a:rPr lang="pl-PL" b="0" i="1" smtClean="0">
                              <a:latin typeface="Cambria Math" panose="02040503050406030204" pitchFamily="18" charset="0"/>
                            </a:rPr>
                            <m:t>,</m:t>
                          </m:r>
                          <m:r>
                            <a:rPr lang="pl-PL" b="0" i="1" smtClean="0">
                              <a:latin typeface="Cambria Math" panose="02040503050406030204" pitchFamily="18" charset="0"/>
                            </a:rPr>
                            <m:t>𝐵</m:t>
                          </m:r>
                        </m:e>
                      </m:d>
                      <m:r>
                        <a:rPr lang="pl-PL" b="0" i="1" smtClean="0">
                          <a:latin typeface="Cambria Math" panose="02040503050406030204" pitchFamily="18" charset="0"/>
                        </a:rPr>
                        <m:t>= </m:t>
                      </m:r>
                      <m:nary>
                        <m:naryPr>
                          <m:chr m:val="∑"/>
                          <m:subHide m:val="on"/>
                          <m:supHide m:val="on"/>
                          <m:ctrlPr>
                            <a:rPr lang="pl-PL" b="0" i="1" smtClean="0">
                              <a:latin typeface="Cambria Math" panose="02040503050406030204" pitchFamily="18" charset="0"/>
                            </a:rPr>
                          </m:ctrlPr>
                        </m:naryPr>
                        <m:sub/>
                        <m:sup/>
                        <m:e>
                          <m:sSub>
                            <m:sSubPr>
                              <m:ctrlPr>
                                <a:rPr lang="pl-PL" b="0" i="1" smtClean="0">
                                  <a:latin typeface="Cambria Math" panose="02040503050406030204" pitchFamily="18" charset="0"/>
                                </a:rPr>
                              </m:ctrlPr>
                            </m:sSubPr>
                            <m:e>
                              <m:r>
                                <a:rPr lang="pl-PL" b="0" i="1" smtClean="0">
                                  <a:latin typeface="Cambria Math" panose="02040503050406030204" pitchFamily="18" charset="0"/>
                                </a:rPr>
                                <m:t>𝐴</m:t>
                              </m:r>
                            </m:e>
                            <m:sub>
                              <m:r>
                                <a:rPr lang="pl-PL" b="0" i="1" smtClean="0">
                                  <a:latin typeface="Cambria Math" panose="02040503050406030204" pitchFamily="18" charset="0"/>
                                </a:rPr>
                                <m:t>𝑖</m:t>
                              </m:r>
                            </m:sub>
                          </m:sSub>
                          <m:sSub>
                            <m:sSubPr>
                              <m:ctrlPr>
                                <a:rPr lang="pl-PL" i="1">
                                  <a:latin typeface="Cambria Math" panose="02040503050406030204" pitchFamily="18" charset="0"/>
                                </a:rPr>
                              </m:ctrlPr>
                            </m:sSubPr>
                            <m:e>
                              <m:r>
                                <a:rPr lang="pl-PL" b="0" i="1" smtClean="0">
                                  <a:latin typeface="Cambria Math" panose="02040503050406030204" pitchFamily="18" charset="0"/>
                                </a:rPr>
                                <m:t>𝐵</m:t>
                              </m:r>
                            </m:e>
                            <m:sub>
                              <m:r>
                                <a:rPr lang="pl-PL" i="1">
                                  <a:latin typeface="Cambria Math" panose="02040503050406030204" pitchFamily="18" charset="0"/>
                                </a:rPr>
                                <m:t>𝑖</m:t>
                              </m:r>
                            </m:sub>
                          </m:sSub>
                        </m:e>
                      </m:nary>
                    </m:oMath>
                  </m:oMathPara>
                </a14:m>
                <a:endParaRPr lang="pl-PL" dirty="0"/>
              </a:p>
            </p:txBody>
          </p:sp>
        </mc:Choice>
        <mc:Fallback xmlns="">
          <p:sp>
            <p:nvSpPr>
              <p:cNvPr id="15" name="pole tekstowe 14">
                <a:extLst>
                  <a:ext uri="{FF2B5EF4-FFF2-40B4-BE49-F238E27FC236}">
                    <a16:creationId xmlns:a16="http://schemas.microsoft.com/office/drawing/2014/main" id="{33966E1C-225F-1F29-198E-71E483DFCE19}"/>
                  </a:ext>
                </a:extLst>
              </p:cNvPr>
              <p:cNvSpPr txBox="1">
                <a:spLocks noRot="1" noChangeAspect="1" noMove="1" noResize="1" noEditPoints="1" noAdjustHandles="1" noChangeArrowheads="1" noChangeShapeType="1" noTextEdit="1"/>
              </p:cNvSpPr>
              <p:nvPr/>
            </p:nvSpPr>
            <p:spPr>
              <a:xfrm>
                <a:off x="4572000" y="2768756"/>
                <a:ext cx="2455992" cy="1260410"/>
              </a:xfrm>
              <a:prstGeom prst="rect">
                <a:avLst/>
              </a:prstGeom>
              <a:blipFill>
                <a:blip r:embed="rId8"/>
                <a:stretch>
                  <a:fillRect t="-5797" r="-32010" b="-80676"/>
                </a:stretch>
              </a:blipFill>
            </p:spPr>
            <p:txBody>
              <a:bodyPr/>
              <a:lstStyle/>
              <a:p>
                <a:r>
                  <a:rPr lang="en-GB">
                    <a:noFill/>
                  </a:rPr>
                  <a:t> </a:t>
                </a:r>
              </a:p>
            </p:txBody>
          </p:sp>
        </mc:Fallback>
      </mc:AlternateContent>
      <p:sp>
        <p:nvSpPr>
          <p:cNvPr id="16" name="pole tekstowe 15">
            <a:extLst>
              <a:ext uri="{FF2B5EF4-FFF2-40B4-BE49-F238E27FC236}">
                <a16:creationId xmlns:a16="http://schemas.microsoft.com/office/drawing/2014/main" id="{83F28982-69EE-8004-7CC7-5006E03670B5}"/>
              </a:ext>
            </a:extLst>
          </p:cNvPr>
          <p:cNvSpPr txBox="1"/>
          <p:nvPr/>
        </p:nvSpPr>
        <p:spPr>
          <a:xfrm>
            <a:off x="4461264" y="798561"/>
            <a:ext cx="2566728" cy="400110"/>
          </a:xfrm>
          <a:prstGeom prst="rect">
            <a:avLst/>
          </a:prstGeom>
          <a:noFill/>
          <a:ln w="19050">
            <a:solidFill>
              <a:schemeClr val="bg2">
                <a:lumMod val="50000"/>
              </a:schemeClr>
            </a:solidFill>
          </a:ln>
        </p:spPr>
        <p:txBody>
          <a:bodyPr wrap="none" rtlCol="0">
            <a:spAutoFit/>
          </a:bodyPr>
          <a:lstStyle/>
          <a:p>
            <a:pPr algn="ctr"/>
            <a:r>
              <a:rPr lang="pl-PL" sz="1000" b="1" dirty="0" err="1">
                <a:latin typeface="+mj-lt"/>
              </a:rPr>
              <a:t>sentence-transformers</a:t>
            </a:r>
            <a:r>
              <a:rPr lang="pl-PL" sz="1000" b="1" dirty="0">
                <a:latin typeface="+mj-lt"/>
              </a:rPr>
              <a:t>/</a:t>
            </a:r>
          </a:p>
          <a:p>
            <a:pPr algn="ctr"/>
            <a:r>
              <a:rPr lang="pl-PL" sz="1000" b="1" dirty="0">
                <a:latin typeface="+mj-lt"/>
              </a:rPr>
              <a:t>paraphrase-multilingual-MiniLM-L12-v2</a:t>
            </a:r>
          </a:p>
        </p:txBody>
      </p:sp>
    </p:spTree>
    <p:extLst>
      <p:ext uri="{BB962C8B-B14F-4D97-AF65-F5344CB8AC3E}">
        <p14:creationId xmlns:p14="http://schemas.microsoft.com/office/powerpoint/2010/main" val="3015108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AEA93DC3-874B-27E7-2F3A-3A58CF119005}"/>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8F08A4AC-CDE6-18EC-137E-C4CC80261638}"/>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Model</a:t>
            </a:r>
            <a:endParaRPr dirty="0"/>
          </a:p>
        </p:txBody>
      </p:sp>
      <p:sp>
        <p:nvSpPr>
          <p:cNvPr id="235" name="Google Shape;235;p39">
            <a:extLst>
              <a:ext uri="{FF2B5EF4-FFF2-40B4-BE49-F238E27FC236}">
                <a16:creationId xmlns:a16="http://schemas.microsoft.com/office/drawing/2014/main" id="{5898105B-6768-E6B7-552A-EA3EE2D42A81}"/>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a:t>
            </a:r>
            <a:r>
              <a:rPr lang="pl-PL" dirty="0"/>
              <a:t>4</a:t>
            </a:r>
            <a:endParaRPr dirty="0"/>
          </a:p>
        </p:txBody>
      </p:sp>
    </p:spTree>
    <p:extLst>
      <p:ext uri="{BB962C8B-B14F-4D97-AF65-F5344CB8AC3E}">
        <p14:creationId xmlns:p14="http://schemas.microsoft.com/office/powerpoint/2010/main" val="1488474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ytuł 2">
            <a:extLst>
              <a:ext uri="{FF2B5EF4-FFF2-40B4-BE49-F238E27FC236}">
                <a16:creationId xmlns:a16="http://schemas.microsoft.com/office/drawing/2014/main" id="{411F4B87-A997-226C-9219-3EF1B72F8E29}"/>
              </a:ext>
            </a:extLst>
          </p:cNvPr>
          <p:cNvSpPr>
            <a:spLocks noGrp="1"/>
          </p:cNvSpPr>
          <p:nvPr>
            <p:ph type="title"/>
          </p:nvPr>
        </p:nvSpPr>
        <p:spPr>
          <a:xfrm>
            <a:off x="715100" y="535000"/>
            <a:ext cx="7713900" cy="548700"/>
          </a:xfrm>
        </p:spPr>
        <p:txBody>
          <a:bodyPr/>
          <a:lstStyle/>
          <a:p>
            <a:r>
              <a:rPr lang="pl-PL" sz="2400" b="1" dirty="0"/>
              <a:t>Bielik 11B-v2.3-Instruct-GGUF:Q4_K_M</a:t>
            </a:r>
            <a:endParaRPr lang="pl-PL" sz="2400" dirty="0"/>
          </a:p>
        </p:txBody>
      </p:sp>
      <p:sp>
        <p:nvSpPr>
          <p:cNvPr id="13" name="Podtytuł 3">
            <a:extLst>
              <a:ext uri="{FF2B5EF4-FFF2-40B4-BE49-F238E27FC236}">
                <a16:creationId xmlns:a16="http://schemas.microsoft.com/office/drawing/2014/main" id="{C032495D-8B40-5957-8A51-0C588D691BA4}"/>
              </a:ext>
            </a:extLst>
          </p:cNvPr>
          <p:cNvSpPr txBox="1">
            <a:spLocks/>
          </p:cNvSpPr>
          <p:nvPr/>
        </p:nvSpPr>
        <p:spPr>
          <a:xfrm>
            <a:off x="4796176" y="1239262"/>
            <a:ext cx="3853510" cy="35786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250000"/>
              </a:lnSpc>
              <a:buFont typeface="Arial" panose="020B0604020202020204" pitchFamily="34" charset="0"/>
              <a:buChar char="•"/>
            </a:pPr>
            <a:r>
              <a:rPr lang="pl-PL" dirty="0" err="1">
                <a:latin typeface="Alexandria" panose="020B0604020202020204" charset="-78"/>
                <a:cs typeface="Alexandria" panose="020B0604020202020204" charset="-78"/>
              </a:rPr>
              <a:t>Self-attention</a:t>
            </a:r>
            <a:r>
              <a:rPr lang="pl-PL" dirty="0">
                <a:latin typeface="Alexandria" panose="020B0604020202020204" charset="-78"/>
                <a:cs typeface="Alexandria" panose="020B0604020202020204" charset="-78"/>
              </a:rPr>
              <a:t> with casual </a:t>
            </a:r>
            <a:r>
              <a:rPr lang="pl-PL" dirty="0" err="1">
                <a:latin typeface="Alexandria" panose="020B0604020202020204" charset="-78"/>
                <a:cs typeface="Alexandria" panose="020B0604020202020204" charset="-78"/>
              </a:rPr>
              <a:t>masks</a:t>
            </a:r>
            <a:endParaRPr lang="pl-PL" dirty="0">
              <a:latin typeface="Alexandria" panose="020B0604020202020204" charset="-78"/>
              <a:cs typeface="Alexandria" panose="020B0604020202020204" charset="-78"/>
            </a:endParaRPr>
          </a:p>
          <a:p>
            <a:pPr>
              <a:lnSpc>
                <a:spcPct val="250000"/>
              </a:lnSpc>
              <a:buFont typeface="Arial" panose="020B0604020202020204" pitchFamily="34" charset="0"/>
              <a:buChar char="•"/>
            </a:pPr>
            <a:r>
              <a:rPr lang="pl-PL" dirty="0" err="1">
                <a:latin typeface="Alexandria" panose="020B0604020202020204" charset="-78"/>
                <a:cs typeface="Alexandria" panose="020B0604020202020204" charset="-78"/>
              </a:rPr>
              <a:t>Grouped-query</a:t>
            </a:r>
            <a:r>
              <a:rPr lang="pl-PL" dirty="0">
                <a:latin typeface="Alexandria" panose="020B0604020202020204" charset="-78"/>
                <a:cs typeface="Alexandria" panose="020B0604020202020204" charset="-78"/>
              </a:rPr>
              <a:t> </a:t>
            </a:r>
            <a:r>
              <a:rPr lang="pl-PL" dirty="0" err="1">
                <a:latin typeface="Alexandria" panose="020B0604020202020204" charset="-78"/>
                <a:cs typeface="Alexandria" panose="020B0604020202020204" charset="-78"/>
              </a:rPr>
              <a:t>attention</a:t>
            </a:r>
            <a:r>
              <a:rPr lang="pl-PL" dirty="0">
                <a:latin typeface="Alexandria" panose="020B0604020202020204" charset="-78"/>
                <a:cs typeface="Alexandria" panose="020B0604020202020204" charset="-78"/>
              </a:rPr>
              <a:t> (</a:t>
            </a:r>
            <a:r>
              <a:rPr lang="pl-PL" b="1" dirty="0">
                <a:latin typeface="Alexandria" panose="020B0604020202020204" charset="-78"/>
                <a:cs typeface="Alexandria" panose="020B0604020202020204" charset="-78"/>
              </a:rPr>
              <a:t>GQA</a:t>
            </a:r>
            <a:r>
              <a:rPr lang="pl-PL" dirty="0">
                <a:latin typeface="Alexandria" panose="020B0604020202020204" charset="-78"/>
                <a:cs typeface="Alexandria" panose="020B0604020202020204" charset="-78"/>
              </a:rPr>
              <a:t>)</a:t>
            </a:r>
          </a:p>
          <a:p>
            <a:pPr>
              <a:lnSpc>
                <a:spcPct val="250000"/>
              </a:lnSpc>
              <a:buFont typeface="Arial" panose="020B0604020202020204" pitchFamily="34" charset="0"/>
              <a:buChar char="•"/>
            </a:pPr>
            <a:r>
              <a:rPr lang="pl-PL" b="1" dirty="0" err="1">
                <a:latin typeface="Alexandria" panose="020B0604020202020204" charset="-78"/>
                <a:cs typeface="Alexandria" panose="020B0604020202020204" charset="-78"/>
              </a:rPr>
              <a:t>SwiGLU</a:t>
            </a:r>
            <a:r>
              <a:rPr lang="pl-PL" dirty="0">
                <a:latin typeface="Alexandria" panose="020B0604020202020204" charset="-78"/>
                <a:cs typeface="Alexandria" panose="020B0604020202020204" charset="-78"/>
              </a:rPr>
              <a:t> </a:t>
            </a:r>
            <a:r>
              <a:rPr lang="pl-PL" dirty="0" err="1">
                <a:latin typeface="Alexandria" panose="020B0604020202020204" charset="-78"/>
                <a:cs typeface="Alexandria" panose="020B0604020202020204" charset="-78"/>
              </a:rPr>
              <a:t>activation</a:t>
            </a:r>
            <a:r>
              <a:rPr lang="pl-PL" dirty="0">
                <a:latin typeface="Alexandria" panose="020B0604020202020204" charset="-78"/>
                <a:cs typeface="Alexandria" panose="020B0604020202020204" charset="-78"/>
              </a:rPr>
              <a:t> </a:t>
            </a:r>
            <a:r>
              <a:rPr lang="pl-PL" dirty="0" err="1">
                <a:latin typeface="Alexandria" panose="020B0604020202020204" charset="-78"/>
                <a:cs typeface="Alexandria" panose="020B0604020202020204" charset="-78"/>
              </a:rPr>
              <a:t>function</a:t>
            </a:r>
            <a:endParaRPr lang="pl-PL" dirty="0">
              <a:latin typeface="Alexandria" panose="020B0604020202020204" charset="-78"/>
              <a:cs typeface="Alexandria" panose="020B0604020202020204" charset="-78"/>
            </a:endParaRPr>
          </a:p>
          <a:p>
            <a:pPr>
              <a:lnSpc>
                <a:spcPct val="250000"/>
              </a:lnSpc>
              <a:buFont typeface="Arial" panose="020B0604020202020204" pitchFamily="34" charset="0"/>
              <a:buChar char="•"/>
            </a:pPr>
            <a:r>
              <a:rPr lang="pl-PL" dirty="0" err="1">
                <a:latin typeface="Alexandria" panose="020B0604020202020204" charset="-78"/>
                <a:cs typeface="Alexandria" panose="020B0604020202020204" charset="-78"/>
              </a:rPr>
              <a:t>Rotary</a:t>
            </a:r>
            <a:r>
              <a:rPr lang="pl-PL" dirty="0">
                <a:latin typeface="Alexandria" panose="020B0604020202020204" charset="-78"/>
                <a:cs typeface="Alexandria" panose="020B0604020202020204" charset="-78"/>
              </a:rPr>
              <a:t> </a:t>
            </a:r>
            <a:r>
              <a:rPr lang="pl-PL" dirty="0" err="1">
                <a:latin typeface="Alexandria" panose="020B0604020202020204" charset="-78"/>
                <a:cs typeface="Alexandria" panose="020B0604020202020204" charset="-78"/>
              </a:rPr>
              <a:t>Positional</a:t>
            </a:r>
            <a:r>
              <a:rPr lang="pl-PL" dirty="0">
                <a:latin typeface="Alexandria" panose="020B0604020202020204" charset="-78"/>
                <a:cs typeface="Alexandria" panose="020B0604020202020204" charset="-78"/>
              </a:rPr>
              <a:t> </a:t>
            </a:r>
            <a:r>
              <a:rPr lang="pl-PL" dirty="0" err="1">
                <a:latin typeface="Alexandria" panose="020B0604020202020204" charset="-78"/>
                <a:cs typeface="Alexandria" panose="020B0604020202020204" charset="-78"/>
              </a:rPr>
              <a:t>Embeddings</a:t>
            </a:r>
            <a:r>
              <a:rPr lang="pl-PL" dirty="0">
                <a:latin typeface="Alexandria" panose="020B0604020202020204" charset="-78"/>
                <a:cs typeface="Alexandria" panose="020B0604020202020204" charset="-78"/>
              </a:rPr>
              <a:t> (</a:t>
            </a:r>
            <a:r>
              <a:rPr lang="pl-PL" b="1" dirty="0" err="1">
                <a:latin typeface="Alexandria" panose="020B0604020202020204" charset="-78"/>
                <a:cs typeface="Alexandria" panose="020B0604020202020204" charset="-78"/>
              </a:rPr>
              <a:t>RoPE</a:t>
            </a:r>
            <a:r>
              <a:rPr lang="pl-PL" dirty="0">
                <a:latin typeface="Alexandria" panose="020B0604020202020204" charset="-78"/>
                <a:cs typeface="Alexandria" panose="020B0604020202020204" charset="-78"/>
              </a:rPr>
              <a:t>)</a:t>
            </a:r>
          </a:p>
          <a:p>
            <a:pPr>
              <a:lnSpc>
                <a:spcPct val="250000"/>
              </a:lnSpc>
              <a:buFont typeface="Arial" panose="020B0604020202020204" pitchFamily="34" charset="0"/>
              <a:buChar char="•"/>
            </a:pPr>
            <a:r>
              <a:rPr lang="en-US" dirty="0">
                <a:latin typeface="Alexandria" panose="020B0604020202020204" charset="-78"/>
                <a:cs typeface="Alexandria" panose="020B0604020202020204" charset="-78"/>
              </a:rPr>
              <a:t>Root Mean Square Layer Normalization (</a:t>
            </a:r>
            <a:r>
              <a:rPr lang="en-US" b="1" dirty="0" err="1">
                <a:latin typeface="Alexandria" panose="020B0604020202020204" charset="-78"/>
                <a:cs typeface="Alexandria" panose="020B0604020202020204" charset="-78"/>
              </a:rPr>
              <a:t>RMSNorm</a:t>
            </a:r>
            <a:r>
              <a:rPr lang="en-US" dirty="0">
                <a:latin typeface="Alexandria" panose="020B0604020202020204" charset="-78"/>
                <a:cs typeface="Alexandria" panose="020B0604020202020204" charset="-78"/>
              </a:rPr>
              <a:t>)</a:t>
            </a:r>
          </a:p>
          <a:p>
            <a:pPr>
              <a:lnSpc>
                <a:spcPct val="250000"/>
              </a:lnSpc>
              <a:buFont typeface="Arial" panose="020B0604020202020204" pitchFamily="34" charset="0"/>
              <a:buChar char="•"/>
            </a:pPr>
            <a:r>
              <a:rPr lang="en-US" dirty="0">
                <a:latin typeface="Alexandria" panose="020B0604020202020204" charset="-78"/>
                <a:cs typeface="Alexandria" panose="020B0604020202020204" charset="-78"/>
              </a:rPr>
              <a:t>Quantized to Int4, using </a:t>
            </a:r>
            <a:r>
              <a:rPr lang="en-US">
                <a:latin typeface="Alexandria" panose="020B0604020202020204" charset="-78"/>
                <a:cs typeface="Alexandria" panose="020B0604020202020204" charset="-78"/>
              </a:rPr>
              <a:t>mixed precision</a:t>
            </a:r>
            <a:endParaRPr lang="pl-PL" dirty="0">
              <a:latin typeface="Alexandria" panose="020B0604020202020204" charset="-78"/>
              <a:cs typeface="Alexandria" panose="020B0604020202020204" charset="-78"/>
            </a:endParaRPr>
          </a:p>
        </p:txBody>
      </p:sp>
      <p:graphicFrame>
        <p:nvGraphicFramePr>
          <p:cNvPr id="14" name="Tabela 4">
            <a:extLst>
              <a:ext uri="{FF2B5EF4-FFF2-40B4-BE49-F238E27FC236}">
                <a16:creationId xmlns:a16="http://schemas.microsoft.com/office/drawing/2014/main" id="{05D3A922-12F0-E1AD-75C0-697F0BDA227E}"/>
              </a:ext>
            </a:extLst>
          </p:cNvPr>
          <p:cNvGraphicFramePr>
            <a:graphicFrameLocks noGrp="1"/>
          </p:cNvGraphicFramePr>
          <p:nvPr>
            <p:extLst>
              <p:ext uri="{D42A27DB-BD31-4B8C-83A1-F6EECF244321}">
                <p14:modId xmlns:p14="http://schemas.microsoft.com/office/powerpoint/2010/main" val="1669626337"/>
              </p:ext>
            </p:extLst>
          </p:nvPr>
        </p:nvGraphicFramePr>
        <p:xfrm>
          <a:off x="1105794" y="1426811"/>
          <a:ext cx="2837255" cy="3048000"/>
        </p:xfrm>
        <a:graphic>
          <a:graphicData uri="http://schemas.openxmlformats.org/drawingml/2006/table">
            <a:tbl>
              <a:tblPr firstRow="1" bandRow="1">
                <a:effectLst>
                  <a:outerShdw blurRad="50800" dist="38100" dir="10800000" algn="r" rotWithShape="0">
                    <a:prstClr val="black">
                      <a:alpha val="40000"/>
                    </a:prstClr>
                  </a:outerShdw>
                </a:effectLst>
                <a:tableStyleId>{2ED5FF13-AE7B-4444-9CF9-602BF814C84E}</a:tableStyleId>
              </a:tblPr>
              <a:tblGrid>
                <a:gridCol w="1794193">
                  <a:extLst>
                    <a:ext uri="{9D8B030D-6E8A-4147-A177-3AD203B41FA5}">
                      <a16:colId xmlns:a16="http://schemas.microsoft.com/office/drawing/2014/main" val="950835500"/>
                    </a:ext>
                  </a:extLst>
                </a:gridCol>
                <a:gridCol w="1043062">
                  <a:extLst>
                    <a:ext uri="{9D8B030D-6E8A-4147-A177-3AD203B41FA5}">
                      <a16:colId xmlns:a16="http://schemas.microsoft.com/office/drawing/2014/main" val="132518760"/>
                    </a:ext>
                  </a:extLst>
                </a:gridCol>
              </a:tblGrid>
              <a:tr h="272475">
                <a:tc>
                  <a:txBody>
                    <a:bodyPr/>
                    <a:lstStyle/>
                    <a:p>
                      <a:r>
                        <a:rPr lang="pl-PL" b="1" err="1">
                          <a:latin typeface="Alexandria Medium" panose="020B0604020202020204" charset="-78"/>
                          <a:cs typeface="Alexandria Medium" panose="020B0604020202020204" charset="-78"/>
                        </a:rPr>
                        <a:t>Parameter</a:t>
                      </a:r>
                      <a:endParaRPr lang="pl-PL" b="1">
                        <a:latin typeface="Alexandria Medium" panose="020B0604020202020204" charset="-78"/>
                        <a:cs typeface="Alexandria Medium" panose="020B0604020202020204" charset="-78"/>
                      </a:endParaRPr>
                    </a:p>
                  </a:txBody>
                  <a:tcPr>
                    <a:solidFill>
                      <a:schemeClr val="accent5">
                        <a:lumMod val="65000"/>
                        <a:alpha val="50000"/>
                      </a:schemeClr>
                    </a:solidFill>
                  </a:tcPr>
                </a:tc>
                <a:tc>
                  <a:txBody>
                    <a:bodyPr/>
                    <a:lstStyle/>
                    <a:p>
                      <a:r>
                        <a:rPr lang="pl-PL" b="1">
                          <a:latin typeface="Alexandria Medium" panose="020B0604020202020204" charset="-78"/>
                          <a:cs typeface="Alexandria Medium" panose="020B0604020202020204" charset="-78"/>
                        </a:rPr>
                        <a:t>Value</a:t>
                      </a:r>
                    </a:p>
                  </a:txBody>
                  <a:tcPr>
                    <a:solidFill>
                      <a:schemeClr val="accent5">
                        <a:lumMod val="65000"/>
                        <a:alpha val="50000"/>
                      </a:schemeClr>
                    </a:solidFill>
                  </a:tcPr>
                </a:tc>
                <a:extLst>
                  <a:ext uri="{0D108BD9-81ED-4DB2-BD59-A6C34878D82A}">
                    <a16:rowId xmlns:a16="http://schemas.microsoft.com/office/drawing/2014/main" val="2045299172"/>
                  </a:ext>
                </a:extLst>
              </a:tr>
              <a:tr h="272475">
                <a:tc>
                  <a:txBody>
                    <a:bodyPr/>
                    <a:lstStyle/>
                    <a:p>
                      <a:r>
                        <a:rPr lang="pl-PL" err="1">
                          <a:latin typeface="Alexandria Medium" panose="020B0604020202020204" charset="-78"/>
                          <a:cs typeface="Alexandria Medium" panose="020B0604020202020204" charset="-78"/>
                        </a:rPr>
                        <a:t>Layers</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32</a:t>
                      </a:r>
                    </a:p>
                  </a:txBody>
                  <a:tcPr/>
                </a:tc>
                <a:extLst>
                  <a:ext uri="{0D108BD9-81ED-4DB2-BD59-A6C34878D82A}">
                    <a16:rowId xmlns:a16="http://schemas.microsoft.com/office/drawing/2014/main" val="1271546088"/>
                  </a:ext>
                </a:extLst>
              </a:tr>
              <a:tr h="272475">
                <a:tc>
                  <a:txBody>
                    <a:bodyPr/>
                    <a:lstStyle/>
                    <a:p>
                      <a:r>
                        <a:rPr lang="pl-PL">
                          <a:latin typeface="Alexandria Medium" panose="020B0604020202020204" charset="-78"/>
                          <a:cs typeface="Alexandria Medium" panose="020B0604020202020204" charset="-78"/>
                        </a:rPr>
                        <a:t>Model </a:t>
                      </a:r>
                      <a:r>
                        <a:rPr lang="pl-PL" err="1">
                          <a:latin typeface="Alexandria Medium" panose="020B0604020202020204" charset="-78"/>
                          <a:cs typeface="Alexandria Medium" panose="020B0604020202020204" charset="-78"/>
                        </a:rPr>
                        <a:t>Dimension</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4096</a:t>
                      </a:r>
                    </a:p>
                  </a:txBody>
                  <a:tcPr/>
                </a:tc>
                <a:extLst>
                  <a:ext uri="{0D108BD9-81ED-4DB2-BD59-A6C34878D82A}">
                    <a16:rowId xmlns:a16="http://schemas.microsoft.com/office/drawing/2014/main" val="1442324567"/>
                  </a:ext>
                </a:extLst>
              </a:tr>
              <a:tr h="272475">
                <a:tc>
                  <a:txBody>
                    <a:bodyPr/>
                    <a:lstStyle/>
                    <a:p>
                      <a:r>
                        <a:rPr lang="pl-PL" err="1">
                          <a:latin typeface="Alexandria Medium" panose="020B0604020202020204" charset="-78"/>
                          <a:cs typeface="Alexandria Medium" panose="020B0604020202020204" charset="-78"/>
                        </a:rPr>
                        <a:t>Attention</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Heads</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32</a:t>
                      </a:r>
                    </a:p>
                  </a:txBody>
                  <a:tcPr/>
                </a:tc>
                <a:extLst>
                  <a:ext uri="{0D108BD9-81ED-4DB2-BD59-A6C34878D82A}">
                    <a16:rowId xmlns:a16="http://schemas.microsoft.com/office/drawing/2014/main" val="1448869105"/>
                  </a:ext>
                </a:extLst>
              </a:tr>
              <a:tr h="272475">
                <a:tc>
                  <a:txBody>
                    <a:bodyPr/>
                    <a:lstStyle/>
                    <a:p>
                      <a:r>
                        <a:rPr lang="pl-PL" err="1">
                          <a:latin typeface="Alexandria Medium" panose="020B0604020202020204" charset="-78"/>
                          <a:cs typeface="Alexandria Medium" panose="020B0604020202020204" charset="-78"/>
                        </a:rPr>
                        <a:t>Key</a:t>
                      </a:r>
                      <a:r>
                        <a:rPr lang="pl-PL">
                          <a:latin typeface="Alexandria Medium" panose="020B0604020202020204" charset="-78"/>
                          <a:cs typeface="Alexandria Medium" panose="020B0604020202020204" charset="-78"/>
                        </a:rPr>
                        <a:t>/Value </a:t>
                      </a:r>
                      <a:r>
                        <a:rPr lang="pl-PL" err="1">
                          <a:latin typeface="Alexandria Medium" panose="020B0604020202020204" charset="-78"/>
                          <a:cs typeface="Alexandria Medium" panose="020B0604020202020204" charset="-78"/>
                        </a:rPr>
                        <a:t>Heads</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8</a:t>
                      </a:r>
                    </a:p>
                  </a:txBody>
                  <a:tcPr/>
                </a:tc>
                <a:extLst>
                  <a:ext uri="{0D108BD9-81ED-4DB2-BD59-A6C34878D82A}">
                    <a16:rowId xmlns:a16="http://schemas.microsoft.com/office/drawing/2014/main" val="1568725303"/>
                  </a:ext>
                </a:extLst>
              </a:tr>
              <a:tr h="272475">
                <a:tc>
                  <a:txBody>
                    <a:bodyPr/>
                    <a:lstStyle/>
                    <a:p>
                      <a:r>
                        <a:rPr lang="pl-PL" err="1">
                          <a:latin typeface="Alexandria Medium" panose="020B0604020202020204" charset="-78"/>
                          <a:cs typeface="Alexandria Medium" panose="020B0604020202020204" charset="-78"/>
                        </a:rPr>
                        <a:t>Head</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Size</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128</a:t>
                      </a:r>
                    </a:p>
                  </a:txBody>
                  <a:tcPr/>
                </a:tc>
                <a:extLst>
                  <a:ext uri="{0D108BD9-81ED-4DB2-BD59-A6C34878D82A}">
                    <a16:rowId xmlns:a16="http://schemas.microsoft.com/office/drawing/2014/main" val="1866472492"/>
                  </a:ext>
                </a:extLst>
              </a:tr>
              <a:tr h="272475">
                <a:tc>
                  <a:txBody>
                    <a:bodyPr/>
                    <a:lstStyle/>
                    <a:p>
                      <a:r>
                        <a:rPr lang="pl-PL" err="1">
                          <a:latin typeface="Alexandria Medium" panose="020B0604020202020204" charset="-78"/>
                          <a:cs typeface="Alexandria Medium" panose="020B0604020202020204" charset="-78"/>
                        </a:rPr>
                        <a:t>Hidden</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Size</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14336</a:t>
                      </a:r>
                    </a:p>
                  </a:txBody>
                  <a:tcPr/>
                </a:tc>
                <a:extLst>
                  <a:ext uri="{0D108BD9-81ED-4DB2-BD59-A6C34878D82A}">
                    <a16:rowId xmlns:a16="http://schemas.microsoft.com/office/drawing/2014/main" val="789707649"/>
                  </a:ext>
                </a:extLst>
              </a:tr>
              <a:tr h="272475">
                <a:tc>
                  <a:txBody>
                    <a:bodyPr/>
                    <a:lstStyle/>
                    <a:p>
                      <a:r>
                        <a:rPr lang="pl-PL" err="1">
                          <a:latin typeface="Alexandria Medium" panose="020B0604020202020204" charset="-78"/>
                          <a:cs typeface="Alexandria Medium" panose="020B0604020202020204" charset="-78"/>
                        </a:rPr>
                        <a:t>Vocabulary</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Size</a:t>
                      </a:r>
                      <a:endParaRPr lang="pl-PL">
                        <a:latin typeface="Alexandria Medium" panose="020B0604020202020204" charset="-78"/>
                        <a:cs typeface="Alexandria Medium" panose="020B0604020202020204" charset="-78"/>
                      </a:endParaRPr>
                    </a:p>
                  </a:txBody>
                  <a:tcPr/>
                </a:tc>
                <a:tc>
                  <a:txBody>
                    <a:bodyPr/>
                    <a:lstStyle/>
                    <a:p>
                      <a:r>
                        <a:rPr lang="pl-PL">
                          <a:latin typeface="Alexandria Medium" panose="020B0604020202020204" charset="-78"/>
                          <a:cs typeface="Alexandria Medium" panose="020B0604020202020204" charset="-78"/>
                        </a:rPr>
                        <a:t>32000</a:t>
                      </a:r>
                    </a:p>
                  </a:txBody>
                  <a:tcPr/>
                </a:tc>
                <a:extLst>
                  <a:ext uri="{0D108BD9-81ED-4DB2-BD59-A6C34878D82A}">
                    <a16:rowId xmlns:a16="http://schemas.microsoft.com/office/drawing/2014/main" val="4201147557"/>
                  </a:ext>
                </a:extLst>
              </a:tr>
              <a:tr h="301931">
                <a:tc>
                  <a:txBody>
                    <a:bodyPr/>
                    <a:lstStyle/>
                    <a:p>
                      <a:r>
                        <a:rPr lang="pl-PL" err="1">
                          <a:latin typeface="Alexandria Medium" panose="020B0604020202020204" charset="-78"/>
                          <a:cs typeface="Alexandria Medium" panose="020B0604020202020204" charset="-78"/>
                        </a:rPr>
                        <a:t>Context</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Length</a:t>
                      </a:r>
                      <a:endParaRPr lang="pl-PL">
                        <a:latin typeface="Alexandria Medium" panose="020B0604020202020204" charset="-78"/>
                        <a:cs typeface="Alexandria Medium" panose="020B0604020202020204" charset="-78"/>
                      </a:endParaRPr>
                    </a:p>
                  </a:txBody>
                  <a:tcPr/>
                </a:tc>
                <a:tc>
                  <a:txBody>
                    <a:bodyPr/>
                    <a:lstStyle/>
                    <a:p>
                      <a:r>
                        <a:rPr lang="en-GB" dirty="0">
                          <a:latin typeface="Alexandria Medium" panose="020B0604020202020204" charset="-78"/>
                          <a:cs typeface="Alexandria Medium" panose="020B0604020202020204" charset="-78"/>
                        </a:rPr>
                        <a:t>32k</a:t>
                      </a:r>
                      <a:endParaRPr lang="pl-PL" dirty="0">
                        <a:latin typeface="Alexandria Medium" panose="020B0604020202020204" charset="-78"/>
                        <a:cs typeface="Alexandria Medium" panose="020B0604020202020204" charset="-78"/>
                      </a:endParaRPr>
                    </a:p>
                  </a:txBody>
                  <a:tcPr/>
                </a:tc>
                <a:extLst>
                  <a:ext uri="{0D108BD9-81ED-4DB2-BD59-A6C34878D82A}">
                    <a16:rowId xmlns:a16="http://schemas.microsoft.com/office/drawing/2014/main" val="2627640576"/>
                  </a:ext>
                </a:extLst>
              </a:tr>
              <a:tr h="272475">
                <a:tc>
                  <a:txBody>
                    <a:bodyPr/>
                    <a:lstStyle/>
                    <a:p>
                      <a:r>
                        <a:rPr lang="pl-PL" err="1">
                          <a:latin typeface="Alexandria Medium" panose="020B0604020202020204" charset="-78"/>
                          <a:cs typeface="Alexandria Medium" panose="020B0604020202020204" charset="-78"/>
                        </a:rPr>
                        <a:t>Sliding</a:t>
                      </a:r>
                      <a:r>
                        <a:rPr lang="pl-PL">
                          <a:latin typeface="Alexandria Medium" panose="020B0604020202020204" charset="-78"/>
                          <a:cs typeface="Alexandria Medium" panose="020B0604020202020204" charset="-78"/>
                        </a:rPr>
                        <a:t> </a:t>
                      </a:r>
                      <a:r>
                        <a:rPr lang="pl-PL" err="1">
                          <a:latin typeface="Alexandria Medium" panose="020B0604020202020204" charset="-78"/>
                          <a:cs typeface="Alexandria Medium" panose="020B0604020202020204" charset="-78"/>
                        </a:rPr>
                        <a:t>Window</a:t>
                      </a:r>
                      <a:endParaRPr lang="pl-PL">
                        <a:latin typeface="Alexandria Medium" panose="020B0604020202020204" charset="-78"/>
                        <a:cs typeface="Alexandria Medium" panose="020B0604020202020204" charset="-78"/>
                      </a:endParaRPr>
                    </a:p>
                  </a:txBody>
                  <a:tcPr/>
                </a:tc>
                <a:tc>
                  <a:txBody>
                    <a:bodyPr/>
                    <a:lstStyle/>
                    <a:p>
                      <a:r>
                        <a:rPr lang="pl-PL" dirty="0">
                          <a:latin typeface="Alexandria Medium" panose="020B0604020202020204" charset="-78"/>
                          <a:cs typeface="Alexandria Medium" panose="020B0604020202020204" charset="-78"/>
                        </a:rPr>
                        <a:t>4096</a:t>
                      </a:r>
                    </a:p>
                  </a:txBody>
                  <a:tcPr/>
                </a:tc>
                <a:extLst>
                  <a:ext uri="{0D108BD9-81ED-4DB2-BD59-A6C34878D82A}">
                    <a16:rowId xmlns:a16="http://schemas.microsoft.com/office/drawing/2014/main" val="4011680791"/>
                  </a:ext>
                </a:extLst>
              </a:tr>
            </a:tbl>
          </a:graphicData>
        </a:graphic>
      </p:graphicFrame>
      <p:sp>
        <p:nvSpPr>
          <p:cNvPr id="15" name="pole tekstowe 5">
            <a:extLst>
              <a:ext uri="{FF2B5EF4-FFF2-40B4-BE49-F238E27FC236}">
                <a16:creationId xmlns:a16="http://schemas.microsoft.com/office/drawing/2014/main" id="{2E0BF091-EAFF-2D92-68BA-228818B8E9AB}"/>
              </a:ext>
            </a:extLst>
          </p:cNvPr>
          <p:cNvSpPr txBox="1"/>
          <p:nvPr/>
        </p:nvSpPr>
        <p:spPr>
          <a:xfrm>
            <a:off x="715100" y="4571701"/>
            <a:ext cx="3631122" cy="246221"/>
          </a:xfrm>
          <a:prstGeom prst="rect">
            <a:avLst/>
          </a:prstGeom>
          <a:noFill/>
        </p:spPr>
        <p:txBody>
          <a:bodyPr wrap="none" rtlCol="0">
            <a:spAutoFit/>
          </a:bodyPr>
          <a:lstStyle/>
          <a:p>
            <a:r>
              <a:rPr lang="pl-PL" sz="1000" dirty="0" err="1"/>
              <a:t>Table</a:t>
            </a:r>
            <a:r>
              <a:rPr lang="pl-PL" sz="1000" dirty="0"/>
              <a:t> 1: Bielik </a:t>
            </a:r>
            <a:r>
              <a:rPr lang="en-GB" sz="1000" dirty="0"/>
              <a:t>11</a:t>
            </a:r>
            <a:r>
              <a:rPr lang="pl-PL" sz="1000" dirty="0"/>
              <a:t>B v</a:t>
            </a:r>
            <a:r>
              <a:rPr lang="en-GB" sz="1000" dirty="0"/>
              <a:t>2.3</a:t>
            </a:r>
            <a:r>
              <a:rPr lang="pl-PL" sz="1000" dirty="0"/>
              <a:t> transformer </a:t>
            </a:r>
            <a:r>
              <a:rPr lang="pl-PL" sz="1000" dirty="0" err="1"/>
              <a:t>architecture</a:t>
            </a:r>
            <a:r>
              <a:rPr lang="pl-PL" sz="1000" dirty="0"/>
              <a:t> </a:t>
            </a:r>
            <a:r>
              <a:rPr lang="pl-PL" sz="1000" dirty="0" err="1"/>
              <a:t>parameters</a:t>
            </a:r>
            <a:r>
              <a:rPr lang="pl-PL" sz="1000" dirty="0"/>
              <a:t>.</a:t>
            </a:r>
          </a:p>
        </p:txBody>
      </p:sp>
    </p:spTree>
    <p:extLst>
      <p:ext uri="{BB962C8B-B14F-4D97-AF65-F5344CB8AC3E}">
        <p14:creationId xmlns:p14="http://schemas.microsoft.com/office/powerpoint/2010/main" val="271732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16B0ADFE-67BB-4B24-51A5-3D23AED97288}"/>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5E70BBF4-F9F5-EC32-A004-168052718654}"/>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Application</a:t>
            </a:r>
            <a:endParaRPr dirty="0"/>
          </a:p>
        </p:txBody>
      </p:sp>
      <p:sp>
        <p:nvSpPr>
          <p:cNvPr id="235" name="Google Shape;235;p39">
            <a:extLst>
              <a:ext uri="{FF2B5EF4-FFF2-40B4-BE49-F238E27FC236}">
                <a16:creationId xmlns:a16="http://schemas.microsoft.com/office/drawing/2014/main" id="{0DF7BAC9-CD0C-6CB6-DBF6-DE5C0F9A54CA}"/>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a:t>
            </a:r>
            <a:r>
              <a:rPr lang="pl-PL" dirty="0"/>
              <a:t>5</a:t>
            </a:r>
            <a:endParaRPr dirty="0"/>
          </a:p>
        </p:txBody>
      </p:sp>
    </p:spTree>
    <p:extLst>
      <p:ext uri="{BB962C8B-B14F-4D97-AF65-F5344CB8AC3E}">
        <p14:creationId xmlns:p14="http://schemas.microsoft.com/office/powerpoint/2010/main" val="343080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reamlit Raises $21M in Series A Funding From GGV Capital and Gradient  Ventures to Amplify the Impact of Data Science and Machine Learning |  Business Wire">
            <a:extLst>
              <a:ext uri="{FF2B5EF4-FFF2-40B4-BE49-F238E27FC236}">
                <a16:creationId xmlns:a16="http://schemas.microsoft.com/office/drawing/2014/main" id="{FC128771-5FB6-B0A2-2DEF-782C0EA02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88" y="681767"/>
            <a:ext cx="7233424" cy="377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667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1E2A6ED-B84B-10E5-4B34-3E63AA49FCCE}"/>
              </a:ext>
            </a:extLst>
          </p:cNvPr>
          <p:cNvSpPr>
            <a:spLocks noGrp="1"/>
          </p:cNvSpPr>
          <p:nvPr>
            <p:ph type="title"/>
          </p:nvPr>
        </p:nvSpPr>
        <p:spPr/>
        <p:txBody>
          <a:bodyPr/>
          <a:lstStyle/>
          <a:p>
            <a:r>
              <a:rPr lang="pl-PL" dirty="0" err="1"/>
              <a:t>Additional</a:t>
            </a:r>
            <a:r>
              <a:rPr lang="pl-PL" dirty="0"/>
              <a:t> </a:t>
            </a:r>
            <a:r>
              <a:rPr lang="pl-PL" dirty="0" err="1"/>
              <a:t>experience</a:t>
            </a:r>
            <a:r>
              <a:rPr lang="pl-PL" dirty="0"/>
              <a:t> = </a:t>
            </a:r>
            <a:r>
              <a:rPr lang="pl-PL" dirty="0" err="1"/>
              <a:t>expert</a:t>
            </a:r>
            <a:r>
              <a:rPr lang="pl-PL" dirty="0"/>
              <a:t> </a:t>
            </a:r>
            <a:r>
              <a:rPr lang="pl-PL" dirty="0" err="1"/>
              <a:t>personalities</a:t>
            </a:r>
            <a:endParaRPr lang="pl-PL" dirty="0"/>
          </a:p>
        </p:txBody>
      </p:sp>
      <p:sp>
        <p:nvSpPr>
          <p:cNvPr id="3" name="pole tekstowe 2">
            <a:extLst>
              <a:ext uri="{FF2B5EF4-FFF2-40B4-BE49-F238E27FC236}">
                <a16:creationId xmlns:a16="http://schemas.microsoft.com/office/drawing/2014/main" id="{62BE27E1-37B7-6F09-A0EA-093F941D0AA1}"/>
              </a:ext>
            </a:extLst>
          </p:cNvPr>
          <p:cNvSpPr txBox="1"/>
          <p:nvPr/>
        </p:nvSpPr>
        <p:spPr>
          <a:xfrm>
            <a:off x="862361" y="1397620"/>
            <a:ext cx="3635298" cy="3041667"/>
          </a:xfrm>
          <a:prstGeom prst="rect">
            <a:avLst/>
          </a:prstGeom>
          <a:noFill/>
        </p:spPr>
        <p:txBody>
          <a:bodyPr wrap="square" rtlCol="0">
            <a:spAutoFit/>
          </a:bodyPr>
          <a:lstStyle/>
          <a:p>
            <a:pPr>
              <a:lnSpc>
                <a:spcPct val="200000"/>
              </a:lnSpc>
            </a:pPr>
            <a:r>
              <a:rPr lang="en-US" dirty="0"/>
              <a:t>• Professor of Constitutional Law</a:t>
            </a:r>
            <a:endParaRPr lang="pl-PL" dirty="0"/>
          </a:p>
          <a:p>
            <a:pPr>
              <a:lnSpc>
                <a:spcPct val="200000"/>
              </a:lnSpc>
            </a:pPr>
            <a:r>
              <a:rPr lang="en-US" dirty="0"/>
              <a:t>• Priest</a:t>
            </a:r>
            <a:endParaRPr lang="pl-PL" dirty="0"/>
          </a:p>
          <a:p>
            <a:pPr>
              <a:lnSpc>
                <a:spcPct val="200000"/>
              </a:lnSpc>
            </a:pPr>
            <a:r>
              <a:rPr lang="en-US" dirty="0"/>
              <a:t>• Egocentric</a:t>
            </a:r>
            <a:endParaRPr lang="pl-PL" dirty="0"/>
          </a:p>
          <a:p>
            <a:pPr>
              <a:lnSpc>
                <a:spcPct val="200000"/>
              </a:lnSpc>
            </a:pPr>
            <a:r>
              <a:rPr lang="en-US" dirty="0"/>
              <a:t>• Silesian Speaker</a:t>
            </a:r>
            <a:endParaRPr lang="pl-PL" dirty="0"/>
          </a:p>
          <a:p>
            <a:pPr>
              <a:lnSpc>
                <a:spcPct val="200000"/>
              </a:lnSpc>
            </a:pPr>
            <a:r>
              <a:rPr lang="en-US" dirty="0"/>
              <a:t>• Rapper</a:t>
            </a:r>
            <a:endParaRPr lang="pl-PL" dirty="0"/>
          </a:p>
          <a:p>
            <a:pPr>
              <a:lnSpc>
                <a:spcPct val="200000"/>
              </a:lnSpc>
            </a:pPr>
            <a:r>
              <a:rPr lang="en-US" dirty="0"/>
              <a:t>• The Best Lawyer</a:t>
            </a:r>
            <a:endParaRPr lang="pl-PL" dirty="0"/>
          </a:p>
          <a:p>
            <a:pPr>
              <a:lnSpc>
                <a:spcPct val="200000"/>
              </a:lnSpc>
            </a:pPr>
            <a:r>
              <a:rPr lang="en-US" dirty="0"/>
              <a:t>• Shrek</a:t>
            </a:r>
            <a:endParaRPr lang="pl-PL" dirty="0"/>
          </a:p>
        </p:txBody>
      </p:sp>
    </p:spTree>
    <p:extLst>
      <p:ext uri="{BB962C8B-B14F-4D97-AF65-F5344CB8AC3E}">
        <p14:creationId xmlns:p14="http://schemas.microsoft.com/office/powerpoint/2010/main" val="2924128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7A5A7-C48C-978F-7FD4-C875D2FC2DD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B4B64AA-78E4-8B23-D2CA-07BA0432A3F7}"/>
              </a:ext>
            </a:extLst>
          </p:cNvPr>
          <p:cNvPicPr>
            <a:picLocks noChangeAspect="1"/>
          </p:cNvPicPr>
          <p:nvPr/>
        </p:nvPicPr>
        <p:blipFill>
          <a:blip r:embed="rId2"/>
          <a:stretch>
            <a:fillRect/>
          </a:stretch>
        </p:blipFill>
        <p:spPr>
          <a:xfrm>
            <a:off x="-37587" y="0"/>
            <a:ext cx="4609587" cy="5143500"/>
          </a:xfrm>
          <a:prstGeom prst="rect">
            <a:avLst/>
          </a:prstGeom>
        </p:spPr>
      </p:pic>
      <p:pic>
        <p:nvPicPr>
          <p:cNvPr id="6" name="Picture 5">
            <a:extLst>
              <a:ext uri="{FF2B5EF4-FFF2-40B4-BE49-F238E27FC236}">
                <a16:creationId xmlns:a16="http://schemas.microsoft.com/office/drawing/2014/main" id="{7258458C-873C-1D08-B37B-D3ECF32A5E1A}"/>
              </a:ext>
            </a:extLst>
          </p:cNvPr>
          <p:cNvPicPr>
            <a:picLocks noChangeAspect="1"/>
          </p:cNvPicPr>
          <p:nvPr/>
        </p:nvPicPr>
        <p:blipFill>
          <a:blip r:embed="rId3"/>
          <a:stretch>
            <a:fillRect/>
          </a:stretch>
        </p:blipFill>
        <p:spPr>
          <a:xfrm>
            <a:off x="4572000" y="338418"/>
            <a:ext cx="4572000" cy="4466664"/>
          </a:xfrm>
          <a:prstGeom prst="rect">
            <a:avLst/>
          </a:prstGeom>
        </p:spPr>
      </p:pic>
    </p:spTree>
    <p:extLst>
      <p:ext uri="{BB962C8B-B14F-4D97-AF65-F5344CB8AC3E}">
        <p14:creationId xmlns:p14="http://schemas.microsoft.com/office/powerpoint/2010/main" val="3691863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t>Thank</a:t>
            </a:r>
            <a:r>
              <a:rPr lang="pl-PL" dirty="0"/>
              <a:t> </a:t>
            </a:r>
            <a:r>
              <a:rPr lang="pl-PL" dirty="0" err="1"/>
              <a:t>you</a:t>
            </a:r>
            <a:r>
              <a:rPr lang="pl-PL" dirty="0"/>
              <a:t>!</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7704000" cy="2169150"/>
        </p:xfrm>
        <a:graphic>
          <a:graphicData uri="http://schemas.openxmlformats.org/drawingml/2006/table">
            <a:tbl>
              <a:tblPr>
                <a:noFill/>
                <a:tableStyleId>{2ED5FF13-AE7B-4444-9CF9-602BF814C84E}</a:tableStyleId>
              </a:tblPr>
              <a:tblGrid>
                <a:gridCol w="2422775">
                  <a:extLst>
                    <a:ext uri="{9D8B030D-6E8A-4147-A177-3AD203B41FA5}">
                      <a16:colId xmlns:a16="http://schemas.microsoft.com/office/drawing/2014/main" val="20000"/>
                    </a:ext>
                  </a:extLst>
                </a:gridCol>
                <a:gridCol w="52812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Fonts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4" action="ppaction://hlinksldjump"/>
                        </a:rPr>
                        <a:t>Used</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5" action="ppaction://hlinksldjump"/>
                        </a:rPr>
                        <a:t>alternative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6" action="ppaction://hlinksldjump"/>
                        </a:rPr>
                        <a:t>Thanks slide</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Colors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7" action="ppaction://hlinksldjump"/>
                        </a:rPr>
                        <a:t>Icons</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8" action="ppaction://hlinksldjump"/>
                        </a:rPr>
                        <a:t>infographic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Editable presentation theme </a:t>
                      </a:r>
                      <a:endParaRPr sz="10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lang="en" sz="1000" b="1" u="sng">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here</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9" name="Google Shape;199;p36"/>
          <p:cNvSpPr txBox="1"/>
          <p:nvPr/>
        </p:nvSpPr>
        <p:spPr>
          <a:xfrm>
            <a:off x="715100" y="1007500"/>
            <a:ext cx="77139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b="1">
              <a:solidFill>
                <a:schemeClr val="dk1"/>
              </a:solidFill>
              <a:latin typeface="Albert Sans"/>
              <a:ea typeface="Albert Sans"/>
              <a:cs typeface="Albert Sans"/>
              <a:sym typeface="Albert Sans"/>
            </a:endParaRPr>
          </a:p>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For more info:</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Albert Sans"/>
                <a:ea typeface="Albert Sans"/>
                <a:cs typeface="Albert Sans"/>
                <a:sym typeface="Albert Sans"/>
              </a:rPr>
              <a:t>s</a:t>
            </a:r>
            <a:endParaRPr sz="1000" b="1"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lbert Sans"/>
                <a:ea typeface="Albert Sans"/>
                <a:cs typeface="Albert Sans"/>
                <a:sym typeface="Albert Sans"/>
              </a:rPr>
              <a:t>You can visit our sister projects:</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Albert Sans"/>
                <a:ea typeface="Albert Sans"/>
                <a:cs typeface="Albert Sans"/>
                <a:sym typeface="Albert Sans"/>
                <a:hlinkClick r:id="rId16">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7">
                  <a:extLst>
                    <a:ext uri="{A12FA001-AC4F-418D-AE19-62706E023703}">
                      <ahyp:hlinkClr xmlns:ahyp="http://schemas.microsoft.com/office/drawing/2018/hyperlinkcolor" val="tx"/>
                    </a:ext>
                  </a:extLst>
                </a:hlinkClick>
              </a:rPr>
              <a:t>VIDEVO</a:t>
            </a:r>
            <a:endParaRPr sz="1000" b="1">
              <a:solidFill>
                <a:schemeClr val="dk1"/>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1271899" y="119342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07" name="Google Shape;207;p37"/>
          <p:cNvSpPr txBox="1">
            <a:spLocks noGrp="1"/>
          </p:cNvSpPr>
          <p:nvPr>
            <p:ph type="subTitle" idx="1"/>
          </p:nvPr>
        </p:nvSpPr>
        <p:spPr>
          <a:xfrm>
            <a:off x="1810324" y="1193428"/>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208" name="Google Shape;208;p37"/>
          <p:cNvSpPr txBox="1">
            <a:spLocks noGrp="1"/>
          </p:cNvSpPr>
          <p:nvPr>
            <p:ph type="title" idx="2"/>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9" name="Google Shape;209;p37"/>
          <p:cNvSpPr txBox="1">
            <a:spLocks noGrp="1"/>
          </p:cNvSpPr>
          <p:nvPr>
            <p:ph type="title" idx="3"/>
          </p:nvPr>
        </p:nvSpPr>
        <p:spPr>
          <a:xfrm>
            <a:off x="1271899" y="1671248"/>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210" name="Google Shape;210;p37"/>
          <p:cNvSpPr txBox="1">
            <a:spLocks noGrp="1"/>
          </p:cNvSpPr>
          <p:nvPr>
            <p:ph type="subTitle" idx="4"/>
          </p:nvPr>
        </p:nvSpPr>
        <p:spPr>
          <a:xfrm>
            <a:off x="1810324" y="1671256"/>
            <a:ext cx="3724844"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t>Exploratory</a:t>
            </a:r>
            <a:r>
              <a:rPr lang="pl-PL" dirty="0"/>
              <a:t> Data Analysis</a:t>
            </a:r>
            <a:endParaRPr dirty="0"/>
          </a:p>
        </p:txBody>
      </p:sp>
      <p:sp>
        <p:nvSpPr>
          <p:cNvPr id="211" name="Google Shape;211;p37"/>
          <p:cNvSpPr txBox="1">
            <a:spLocks noGrp="1"/>
          </p:cNvSpPr>
          <p:nvPr>
            <p:ph type="title" idx="5"/>
          </p:nvPr>
        </p:nvSpPr>
        <p:spPr>
          <a:xfrm>
            <a:off x="1271899" y="2168550"/>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212" name="Google Shape;212;p37"/>
          <p:cNvSpPr txBox="1">
            <a:spLocks noGrp="1"/>
          </p:cNvSpPr>
          <p:nvPr>
            <p:ph type="subTitle" idx="6"/>
          </p:nvPr>
        </p:nvSpPr>
        <p:spPr>
          <a:xfrm>
            <a:off x="1810324" y="2168540"/>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t>Vector</a:t>
            </a:r>
            <a:r>
              <a:rPr lang="pl-PL" dirty="0"/>
              <a:t> Database</a:t>
            </a:r>
          </a:p>
        </p:txBody>
      </p:sp>
      <p:sp>
        <p:nvSpPr>
          <p:cNvPr id="213" name="Google Shape;213;p37"/>
          <p:cNvSpPr txBox="1">
            <a:spLocks noGrp="1"/>
          </p:cNvSpPr>
          <p:nvPr>
            <p:ph type="title" idx="7"/>
          </p:nvPr>
        </p:nvSpPr>
        <p:spPr>
          <a:xfrm>
            <a:off x="1271899" y="2656099"/>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214" name="Google Shape;214;p37"/>
          <p:cNvSpPr txBox="1">
            <a:spLocks noGrp="1"/>
          </p:cNvSpPr>
          <p:nvPr>
            <p:ph type="subTitle" idx="8"/>
          </p:nvPr>
        </p:nvSpPr>
        <p:spPr>
          <a:xfrm>
            <a:off x="1810324" y="2656097"/>
            <a:ext cx="3566348"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Model</a:t>
            </a:r>
            <a:endParaRPr dirty="0"/>
          </a:p>
        </p:txBody>
      </p:sp>
      <p:sp>
        <p:nvSpPr>
          <p:cNvPr id="215" name="Google Shape;215;p37"/>
          <p:cNvSpPr txBox="1">
            <a:spLocks noGrp="1"/>
          </p:cNvSpPr>
          <p:nvPr>
            <p:ph type="title" idx="9"/>
          </p:nvPr>
        </p:nvSpPr>
        <p:spPr>
          <a:xfrm>
            <a:off x="1271823" y="3153381"/>
            <a:ext cx="538500"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sp>
        <p:nvSpPr>
          <p:cNvPr id="216" name="Google Shape;216;p37"/>
          <p:cNvSpPr txBox="1">
            <a:spLocks noGrp="1"/>
          </p:cNvSpPr>
          <p:nvPr>
            <p:ph type="subTitle" idx="13"/>
          </p:nvPr>
        </p:nvSpPr>
        <p:spPr>
          <a:xfrm>
            <a:off x="1810324" y="3153381"/>
            <a:ext cx="2607300" cy="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Application</a:t>
            </a:r>
            <a:endParaRPr dirty="0"/>
          </a:p>
        </p:txBody>
      </p:sp>
      <p:sp>
        <p:nvSpPr>
          <p:cNvPr id="3" name="Google Shape;216;p37">
            <a:extLst>
              <a:ext uri="{FF2B5EF4-FFF2-40B4-BE49-F238E27FC236}">
                <a16:creationId xmlns:a16="http://schemas.microsoft.com/office/drawing/2014/main" id="{7D963115-ABAE-9CF8-E82E-D009255FF889}"/>
              </a:ext>
            </a:extLst>
          </p:cNvPr>
          <p:cNvSpPr txBox="1">
            <a:spLocks/>
          </p:cNvSpPr>
          <p:nvPr/>
        </p:nvSpPr>
        <p:spPr>
          <a:xfrm>
            <a:off x="1810324" y="3631201"/>
            <a:ext cx="2607300"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endParaRPr lang="pl-P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715100" y="2259575"/>
            <a:ext cx="5844196" cy="12761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t>Introduction</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243" name="Google Shape;243;p40"/>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a:t>
            </a:r>
            <a:r>
              <a:rPr lang="en" b="1"/>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
        <p:nvSpPr>
          <p:cNvPr id="3" name="pole tekstowe 2">
            <a:extLst>
              <a:ext uri="{FF2B5EF4-FFF2-40B4-BE49-F238E27FC236}">
                <a16:creationId xmlns:a16="http://schemas.microsoft.com/office/drawing/2014/main" id="{2F6331A7-6AB0-7D8B-0549-88AB227C8D7B}"/>
              </a:ext>
            </a:extLst>
          </p:cNvPr>
          <p:cNvSpPr txBox="1"/>
          <p:nvPr/>
        </p:nvSpPr>
        <p:spPr>
          <a:xfrm>
            <a:off x="5663184" y="968966"/>
            <a:ext cx="2644955" cy="1292662"/>
          </a:xfrm>
          <a:prstGeom prst="rect">
            <a:avLst/>
          </a:prstGeom>
          <a:noFill/>
        </p:spPr>
        <p:txBody>
          <a:bodyPr wrap="none" lIns="0" tIns="0" rIns="0" bIns="0" rtlCol="0">
            <a:spAutoFit/>
          </a:bodyPr>
          <a:lstStyle/>
          <a:p>
            <a:r>
              <a:rPr lang="el-GR" dirty="0"/>
              <a:t>π(</a:t>
            </a:r>
            <a:r>
              <a:rPr lang="pl-PL" dirty="0"/>
              <a:t>x) =</a:t>
            </a:r>
          </a:p>
          <a:p>
            <a:r>
              <a:rPr lang="pl-PL" dirty="0"/>
              <a:t> 1</a:t>
            </a:r>
          </a:p>
          <a:p>
            <a:r>
              <a:rPr lang="pl-PL" dirty="0"/>
              <a:t> 1 +e−(</a:t>
            </a:r>
            <a:r>
              <a:rPr lang="el-GR" dirty="0"/>
              <a:t>β0+β1</a:t>
            </a:r>
            <a:r>
              <a:rPr lang="pl-PL" dirty="0"/>
              <a:t>x1+</a:t>
            </a:r>
            <a:r>
              <a:rPr lang="el-GR" dirty="0"/>
              <a:t>β2</a:t>
            </a:r>
            <a:r>
              <a:rPr lang="pl-PL" dirty="0"/>
              <a:t>x2+···+</a:t>
            </a:r>
            <a:r>
              <a:rPr lang="el-GR" dirty="0"/>
              <a:t>β</a:t>
            </a:r>
            <a:r>
              <a:rPr lang="pl-PL" dirty="0" err="1"/>
              <a:t>nxn</a:t>
            </a:r>
            <a:r>
              <a:rPr lang="pl-PL" dirty="0"/>
              <a:t>) </a:t>
            </a:r>
          </a:p>
          <a:p>
            <a:r>
              <a:rPr lang="pl-PL" dirty="0"/>
              <a:t>=</a:t>
            </a:r>
          </a:p>
          <a:p>
            <a:r>
              <a:rPr lang="pl-PL" dirty="0"/>
              <a:t> 1</a:t>
            </a:r>
          </a:p>
          <a:p>
            <a:r>
              <a:rPr lang="pl-PL" dirty="0"/>
              <a:t> 1 +e−</a:t>
            </a:r>
            <a:r>
              <a:rPr lang="el-GR" dirty="0"/>
              <a:t>β′</a:t>
            </a:r>
            <a:r>
              <a:rPr lang="pl-PL" dirty="0"/>
              <a:t>x</a:t>
            </a:r>
          </a:p>
        </p:txBody>
      </p:sp>
      <p:sp>
        <p:nvSpPr>
          <p:cNvPr id="5" name="pole tekstowe 4">
            <a:extLst>
              <a:ext uri="{FF2B5EF4-FFF2-40B4-BE49-F238E27FC236}">
                <a16:creationId xmlns:a16="http://schemas.microsoft.com/office/drawing/2014/main" id="{E1585D16-84ED-A6D3-B866-D96EDF6A23D8}"/>
              </a:ext>
            </a:extLst>
          </p:cNvPr>
          <p:cNvSpPr txBox="1"/>
          <p:nvPr/>
        </p:nvSpPr>
        <p:spPr>
          <a:xfrm>
            <a:off x="2286000" y="2418624"/>
            <a:ext cx="4572000" cy="307777"/>
          </a:xfrm>
          <a:prstGeom prst="rect">
            <a:avLst/>
          </a:prstGeom>
          <a:noFill/>
        </p:spPr>
        <p:txBody>
          <a:bodyPr wrap="square">
            <a:spAutoFit/>
          </a:bodyPr>
          <a:lstStyle/>
          <a:p>
            <a:r>
              <a:rPr lang="el-GR" dirty="0"/>
              <a:t>π(</a:t>
            </a:r>
            <a:r>
              <a:rPr lang="pl-PL" dirty="0"/>
              <a:t>x) = 1 1 +e−(</a:t>
            </a:r>
            <a:r>
              <a:rPr lang="el-GR" dirty="0"/>
              <a:t>β0+β1</a:t>
            </a:r>
            <a:r>
              <a:rPr lang="pl-PL" dirty="0"/>
              <a:t>x1+</a:t>
            </a:r>
            <a:r>
              <a:rPr lang="el-GR" dirty="0"/>
              <a:t>β2</a:t>
            </a:r>
            <a:r>
              <a:rPr lang="pl-PL" dirty="0"/>
              <a:t>x2+···+</a:t>
            </a:r>
            <a:r>
              <a:rPr lang="el-GR" dirty="0"/>
              <a:t>β</a:t>
            </a:r>
            <a:r>
              <a:rPr lang="pl-PL" dirty="0" err="1"/>
              <a:t>nxn</a:t>
            </a:r>
            <a:r>
              <a:rPr lang="pl-PL" dirty="0"/>
              <a:t>) = 1 1 +e−</a:t>
            </a:r>
            <a:r>
              <a:rPr lang="el-GR" dirty="0"/>
              <a:t>β′</a:t>
            </a:r>
            <a:r>
              <a:rPr lang="pl-PL" dirty="0"/>
              <a:t>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B37274B-7B35-02B4-7B29-767EFD6AD7EC}"/>
              </a:ext>
            </a:extLst>
          </p:cNvPr>
          <p:cNvSpPr>
            <a:spLocks noGrp="1"/>
          </p:cNvSpPr>
          <p:nvPr>
            <p:ph type="title"/>
          </p:nvPr>
        </p:nvSpPr>
        <p:spPr/>
        <p:txBody>
          <a:bodyPr/>
          <a:lstStyle/>
          <a:p>
            <a:endParaRPr lang="pl-PL"/>
          </a:p>
        </p:txBody>
      </p:sp>
      <p:sp>
        <p:nvSpPr>
          <p:cNvPr id="3" name="Podtytuł 2">
            <a:extLst>
              <a:ext uri="{FF2B5EF4-FFF2-40B4-BE49-F238E27FC236}">
                <a16:creationId xmlns:a16="http://schemas.microsoft.com/office/drawing/2014/main" id="{B17CA1FE-64DA-96E2-9B26-088013EC6CAF}"/>
              </a:ext>
            </a:extLst>
          </p:cNvPr>
          <p:cNvSpPr>
            <a:spLocks noGrp="1"/>
          </p:cNvSpPr>
          <p:nvPr>
            <p:ph type="subTitle" idx="1"/>
          </p:nvPr>
        </p:nvSpPr>
        <p:spPr/>
        <p:txBody>
          <a:bodyPr/>
          <a:lstStyle/>
          <a:p>
            <a:endParaRPr lang="pl-PL"/>
          </a:p>
        </p:txBody>
      </p:sp>
    </p:spTree>
    <p:extLst>
      <p:ext uri="{BB962C8B-B14F-4D97-AF65-F5344CB8AC3E}">
        <p14:creationId xmlns:p14="http://schemas.microsoft.com/office/powerpoint/2010/main" val="2823962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41"/>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lead funnel</a:t>
            </a:r>
            <a:endParaRPr/>
          </a:p>
        </p:txBody>
      </p:sp>
      <p:sp>
        <p:nvSpPr>
          <p:cNvPr id="251" name="Google Shape;251;p41"/>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15100" y="535000"/>
            <a:ext cx="3856800" cy="9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the presentation</a:t>
            </a:r>
            <a:endParaRPr/>
          </a:p>
        </p:txBody>
      </p:sp>
      <p:sp>
        <p:nvSpPr>
          <p:cNvPr id="257" name="Google Shape;257;p42"/>
          <p:cNvSpPr txBox="1">
            <a:spLocks noGrp="1"/>
          </p:cNvSpPr>
          <p:nvPr>
            <p:ph type="body" idx="1"/>
          </p:nvPr>
        </p:nvSpPr>
        <p:spPr>
          <a:xfrm>
            <a:off x="715100" y="1636300"/>
            <a:ext cx="3856800" cy="18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274320" lvl="0" indent="-213359" algn="l" rtl="0">
              <a:spcBef>
                <a:spcPts val="1600"/>
              </a:spcBef>
              <a:spcAft>
                <a:spcPts val="0"/>
              </a:spcAft>
              <a:buClr>
                <a:schemeClr val="lt2"/>
              </a:buClr>
              <a:buSzPts val="1200"/>
              <a:buChar char="■"/>
            </a:pPr>
            <a:r>
              <a:rPr lang="en"/>
              <a:t>They’re simple </a:t>
            </a:r>
            <a:endParaRPr/>
          </a:p>
          <a:p>
            <a:pPr marL="274320" lvl="0" indent="-213359" algn="l" rtl="0">
              <a:spcBef>
                <a:spcPts val="0"/>
              </a:spcBef>
              <a:spcAft>
                <a:spcPts val="0"/>
              </a:spcAft>
              <a:buClr>
                <a:schemeClr val="lt2"/>
              </a:buClr>
              <a:buSzPts val="1200"/>
              <a:buChar char="■"/>
            </a:pPr>
            <a:r>
              <a:rPr lang="en"/>
              <a:t>You can organize your ideas clearly</a:t>
            </a:r>
            <a:endParaRPr/>
          </a:p>
          <a:p>
            <a:pPr marL="274320" lvl="0" indent="-213359" algn="l" rtl="0">
              <a:spcBef>
                <a:spcPts val="0"/>
              </a:spcBef>
              <a:spcAft>
                <a:spcPts val="0"/>
              </a:spcAft>
              <a:buClr>
                <a:schemeClr val="lt2"/>
              </a:buClr>
              <a:buSzPts val="12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a:picLocks noGrp="1"/>
          </p:cNvPicPr>
          <p:nvPr>
            <p:ph type="pic" idx="2"/>
          </p:nvPr>
        </p:nvPicPr>
        <p:blipFill rotWithShape="1">
          <a:blip r:embed="rId3">
            <a:alphaModFix/>
          </a:blip>
          <a:srcRect/>
          <a:stretch/>
        </p:blipFill>
        <p:spPr>
          <a:xfrm>
            <a:off x="5715175" y="75"/>
            <a:ext cx="34289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62"/>
        <p:cNvGrpSpPr/>
        <p:nvPr/>
      </p:nvGrpSpPr>
      <p:grpSpPr>
        <a:xfrm>
          <a:off x="0" y="0"/>
          <a:ext cx="0" cy="0"/>
          <a:chOff x="0" y="0"/>
          <a:chExt cx="0" cy="0"/>
        </a:xfrm>
      </p:grpSpPr>
      <p:sp>
        <p:nvSpPr>
          <p:cNvPr id="263" name="Google Shape;263;p43"/>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audience analysis</a:t>
            </a:r>
            <a:endParaRPr/>
          </a:p>
        </p:txBody>
      </p:sp>
      <p:sp>
        <p:nvSpPr>
          <p:cNvPr id="265" name="Google Shape;265;p43"/>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a:spLocks noGrp="1"/>
          </p:cNvSpPr>
          <p:nvPr>
            <p:ph type="subTitle" idx="3"/>
          </p:nvPr>
        </p:nvSpPr>
        <p:spPr>
          <a:xfrm>
            <a:off x="715100" y="16667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 needs</a:t>
            </a:r>
            <a:endParaRPr/>
          </a:p>
        </p:txBody>
      </p:sp>
      <p:sp>
        <p:nvSpPr>
          <p:cNvPr id="267" name="Google Shape;267;p43"/>
          <p:cNvSpPr txBox="1">
            <a:spLocks noGrp="1"/>
          </p:cNvSpPr>
          <p:nvPr>
            <p:ph type="subTitle" idx="4"/>
          </p:nvPr>
        </p:nvSpPr>
        <p:spPr>
          <a:xfrm>
            <a:off x="715100" y="2919200"/>
            <a:ext cx="59301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Pain points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a:spLocks noGrp="1"/>
          </p:cNvSpPr>
          <p:nvPr>
            <p:ph type="subTitle" idx="4294967295"/>
          </p:nvPr>
        </p:nvSpPr>
        <p:spPr>
          <a:xfrm>
            <a:off x="715100"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Age</a:t>
            </a:r>
            <a:endParaRPr/>
          </a:p>
          <a:p>
            <a:pPr marL="274320" lvl="0" indent="-213359" algn="l" rtl="0">
              <a:spcBef>
                <a:spcPts val="0"/>
              </a:spcBef>
              <a:spcAft>
                <a:spcPts val="0"/>
              </a:spcAft>
              <a:buClr>
                <a:schemeClr val="lt2"/>
              </a:buClr>
              <a:buSzPts val="1200"/>
              <a:buChar char="■"/>
            </a:pPr>
            <a:r>
              <a:rPr lang="en"/>
              <a:t>Gender</a:t>
            </a:r>
            <a:endParaRPr/>
          </a:p>
          <a:p>
            <a:pPr marL="274320" lvl="0" indent="-213359" algn="l" rtl="0">
              <a:spcBef>
                <a:spcPts val="0"/>
              </a:spcBef>
              <a:spcAft>
                <a:spcPts val="0"/>
              </a:spcAft>
              <a:buClr>
                <a:schemeClr val="lt2"/>
              </a:buClr>
              <a:buSzPts val="1200"/>
              <a:buChar char="■"/>
            </a:pPr>
            <a:r>
              <a:rPr lang="en"/>
              <a:t>Location</a:t>
            </a:r>
            <a:endParaRPr/>
          </a:p>
          <a:p>
            <a:pPr marL="274320" lvl="0" indent="-213359" algn="l" rtl="0">
              <a:spcBef>
                <a:spcPts val="0"/>
              </a:spcBef>
              <a:spcAft>
                <a:spcPts val="0"/>
              </a:spcAft>
              <a:buClr>
                <a:schemeClr val="lt2"/>
              </a:buClr>
              <a:buSzPts val="1200"/>
              <a:buChar char="■"/>
            </a:pPr>
            <a:r>
              <a:rPr lang="en"/>
              <a:t>Occupation</a:t>
            </a:r>
            <a:endParaRPr/>
          </a:p>
          <a:p>
            <a:pPr marL="274320" lvl="0" indent="-213359" algn="l" rtl="0">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a:spLocks noGrp="1"/>
          </p:cNvSpPr>
          <p:nvPr>
            <p:ph type="subTitle" idx="4294967295"/>
          </p:nvPr>
        </p:nvSpPr>
        <p:spPr>
          <a:xfrm>
            <a:off x="2643574"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Interests, hobbies </a:t>
            </a:r>
            <a:endParaRPr/>
          </a:p>
          <a:p>
            <a:pPr marL="274320" lvl="0" indent="-213359" algn="l" rtl="0">
              <a:spcBef>
                <a:spcPts val="0"/>
              </a:spcBef>
              <a:spcAft>
                <a:spcPts val="0"/>
              </a:spcAft>
              <a:buClr>
                <a:schemeClr val="lt2"/>
              </a:buClr>
              <a:buSzPts val="1200"/>
              <a:buChar char="■"/>
            </a:pPr>
            <a:r>
              <a:rPr lang="en"/>
              <a:t>Values and beliefs </a:t>
            </a:r>
            <a:endParaRPr/>
          </a:p>
          <a:p>
            <a:pPr marL="274320" lvl="0" indent="-213359" algn="l" rtl="0">
              <a:spcBef>
                <a:spcPts val="0"/>
              </a:spcBef>
              <a:spcAft>
                <a:spcPts val="0"/>
              </a:spcAft>
              <a:buClr>
                <a:schemeClr val="lt2"/>
              </a:buClr>
              <a:buSzPts val="1200"/>
              <a:buChar char="■"/>
            </a:pPr>
            <a:r>
              <a:rPr lang="en"/>
              <a:t>Lifestyle choices </a:t>
            </a:r>
            <a:endParaRPr/>
          </a:p>
          <a:p>
            <a:pPr marL="274320" lvl="0" indent="-213359" algn="l" rtl="0">
              <a:spcBef>
                <a:spcPts val="0"/>
              </a:spcBef>
              <a:spcAft>
                <a:spcPts val="0"/>
              </a:spcAft>
              <a:buClr>
                <a:schemeClr val="lt2"/>
              </a:buClr>
              <a:buSzPts val="1200"/>
              <a:buChar char="■"/>
            </a:pPr>
            <a:r>
              <a:rPr lang="en"/>
              <a:t>Personality traits </a:t>
            </a:r>
            <a:endParaRPr/>
          </a:p>
          <a:p>
            <a:pPr marL="274320" lvl="0" indent="-213359" algn="l" rtl="0">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a:spLocks noGrp="1"/>
          </p:cNvSpPr>
          <p:nvPr>
            <p:ph type="subTitle" idx="4294967295"/>
          </p:nvPr>
        </p:nvSpPr>
        <p:spPr>
          <a:xfrm>
            <a:off x="4572048"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Buying habits</a:t>
            </a:r>
            <a:endParaRPr/>
          </a:p>
          <a:p>
            <a:pPr marL="274320" lvl="0" indent="-213359" algn="l" rtl="0">
              <a:spcBef>
                <a:spcPts val="0"/>
              </a:spcBef>
              <a:spcAft>
                <a:spcPts val="0"/>
              </a:spcAft>
              <a:buClr>
                <a:schemeClr val="lt2"/>
              </a:buClr>
              <a:buSzPts val="1200"/>
              <a:buChar char="■"/>
            </a:pPr>
            <a:r>
              <a:rPr lang="en"/>
              <a:t>Online activities</a:t>
            </a:r>
            <a:endParaRPr/>
          </a:p>
          <a:p>
            <a:pPr marL="274320" lvl="0" indent="-213359" algn="l" rtl="0">
              <a:spcBef>
                <a:spcPts val="0"/>
              </a:spcBef>
              <a:spcAft>
                <a:spcPts val="0"/>
              </a:spcAft>
              <a:buClr>
                <a:schemeClr val="lt2"/>
              </a:buClr>
              <a:buSzPts val="1200"/>
              <a:buChar char="■"/>
            </a:pPr>
            <a:r>
              <a:rPr lang="en"/>
              <a:t>Social media</a:t>
            </a:r>
            <a:endParaRPr/>
          </a:p>
          <a:p>
            <a:pPr marL="274320" lvl="0" indent="-213359" algn="l" rtl="0">
              <a:spcBef>
                <a:spcPts val="0"/>
              </a:spcBef>
              <a:spcAft>
                <a:spcPts val="0"/>
              </a:spcAft>
              <a:buClr>
                <a:schemeClr val="lt2"/>
              </a:buClr>
              <a:buSzPts val="1200"/>
              <a:buChar char="■"/>
            </a:pPr>
            <a:r>
              <a:rPr lang="en"/>
              <a:t>Consumption </a:t>
            </a:r>
            <a:endParaRPr/>
          </a:p>
          <a:p>
            <a:pPr marL="274320" lvl="0" indent="-213359" algn="l" rtl="0">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a:spLocks noGrp="1"/>
          </p:cNvSpPr>
          <p:nvPr>
            <p:ph type="subTitle" idx="4294967295"/>
          </p:nvPr>
        </p:nvSpPr>
        <p:spPr>
          <a:xfrm>
            <a:off x="6500523" y="17030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a:spLocks noGrp="1"/>
          </p:cNvSpPr>
          <p:nvPr>
            <p:ph type="subTitle" idx="4294967295"/>
          </p:nvPr>
        </p:nvSpPr>
        <p:spPr>
          <a:xfrm>
            <a:off x="71510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Understand the goals, objectives, ambitions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a:spLocks noGrp="1"/>
          </p:cNvSpPr>
          <p:nvPr>
            <p:ph type="subTitle" idx="4294967295"/>
          </p:nvPr>
        </p:nvSpPr>
        <p:spPr>
          <a:xfrm>
            <a:off x="2643590"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a:spLocks noGrp="1"/>
          </p:cNvSpPr>
          <p:nvPr>
            <p:ph type="subTitle" idx="4294967295"/>
          </p:nvPr>
        </p:nvSpPr>
        <p:spPr>
          <a:xfrm>
            <a:off x="4572056"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a:spLocks noGrp="1"/>
          </p:cNvSpPr>
          <p:nvPr>
            <p:ph type="subTitle" idx="4294967295"/>
          </p:nvPr>
        </p:nvSpPr>
        <p:spPr>
          <a:xfrm>
            <a:off x="6500522" y="3275300"/>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3" name="Google Shape;293;p45"/>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a:t>
            </a:r>
            <a:endParaRPr/>
          </a:p>
        </p:txBody>
      </p:sp>
      <p:sp>
        <p:nvSpPr>
          <p:cNvPr id="295" name="Google Shape;295;p45"/>
          <p:cNvSpPr txBox="1">
            <a:spLocks noGrp="1"/>
          </p:cNvSpPr>
          <p:nvPr>
            <p:ph type="subTitle" idx="2"/>
          </p:nvPr>
        </p:nvSpPr>
        <p:spPr>
          <a:xfrm>
            <a:off x="7151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marketing</a:t>
            </a:r>
            <a:endParaRPr/>
          </a:p>
        </p:txBody>
      </p:sp>
      <p:sp>
        <p:nvSpPr>
          <p:cNvPr id="296" name="Google Shape;296;p45"/>
          <p:cNvSpPr txBox="1">
            <a:spLocks noGrp="1"/>
          </p:cNvSpPr>
          <p:nvPr>
            <p:ph type="subTitle" idx="3"/>
          </p:nvPr>
        </p:nvSpPr>
        <p:spPr>
          <a:xfrm>
            <a:off x="3506151"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a:spLocks noGrp="1"/>
          </p:cNvSpPr>
          <p:nvPr>
            <p:ph type="subTitle" idx="4"/>
          </p:nvPr>
        </p:nvSpPr>
        <p:spPr>
          <a:xfrm>
            <a:off x="3506099"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 media marketing</a:t>
            </a:r>
            <a:endParaRPr/>
          </a:p>
        </p:txBody>
      </p:sp>
      <p:sp>
        <p:nvSpPr>
          <p:cNvPr id="298" name="Google Shape;298;p45"/>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a:spLocks noGrp="1"/>
          </p:cNvSpPr>
          <p:nvPr>
            <p:ph type="subTitle" idx="6"/>
          </p:nvPr>
        </p:nvSpPr>
        <p:spPr>
          <a:xfrm>
            <a:off x="6297200" y="1666700"/>
            <a:ext cx="21318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a:t>
            </a:r>
            <a:br>
              <a:rPr lang="en"/>
            </a:br>
            <a:r>
              <a:rPr lang="en"/>
              <a:t>marketing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9" name="Google Shape;319;p46"/>
          <p:cNvCxnSpPr>
            <a:stCxn id="317" idx="2"/>
            <a:endCxn id="306" idx="0"/>
          </p:cNvCxnSpPr>
          <p:nvPr/>
        </p:nvCxnSpPr>
        <p:spPr>
          <a:xfrm rot="-5400000" flipH="1">
            <a:off x="4419950" y="1930100"/>
            <a:ext cx="3048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0" name="Google Shape;320;p46"/>
          <p:cNvCxnSpPr>
            <a:stCxn id="317" idx="2"/>
            <a:endCxn id="307" idx="0"/>
          </p:cNvCxnSpPr>
          <p:nvPr/>
        </p:nvCxnSpPr>
        <p:spPr>
          <a:xfrm rot="-5400000" flipH="1">
            <a:off x="5730950" y="619100"/>
            <a:ext cx="304800" cy="2622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1" name="Google Shape;321;p46"/>
          <p:cNvCxnSpPr>
            <a:stCxn id="305" idx="2"/>
            <a:endCxn id="309" idx="0"/>
          </p:cNvCxnSpPr>
          <p:nvPr/>
        </p:nvCxnSpPr>
        <p:spPr>
          <a:xfrm rot="-5400000" flipH="1">
            <a:off x="187370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2" name="Google Shape;322;p46"/>
          <p:cNvCxnSpPr>
            <a:stCxn id="309" idx="2"/>
            <a:endCxn id="311" idx="0"/>
          </p:cNvCxnSpPr>
          <p:nvPr/>
        </p:nvCxnSpPr>
        <p:spPr>
          <a:xfrm rot="-5400000" flipH="1">
            <a:off x="1873673"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3" name="Google Shape;323;p46"/>
          <p:cNvCxnSpPr>
            <a:stCxn id="311" idx="2"/>
            <a:endCxn id="314" idx="0"/>
          </p:cNvCxnSpPr>
          <p:nvPr/>
        </p:nvCxnSpPr>
        <p:spPr>
          <a:xfrm rot="-5400000" flipH="1">
            <a:off x="18737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4" name="Google Shape;324;p46"/>
          <p:cNvCxnSpPr>
            <a:stCxn id="306" idx="2"/>
            <a:endCxn id="312" idx="0"/>
          </p:cNvCxnSpPr>
          <p:nvPr/>
        </p:nvCxnSpPr>
        <p:spPr>
          <a:xfrm rot="-5400000" flipH="1">
            <a:off x="4496198"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5" name="Google Shape;325;p46"/>
          <p:cNvCxnSpPr>
            <a:stCxn id="312" idx="2"/>
            <a:endCxn id="308" idx="0"/>
          </p:cNvCxnSpPr>
          <p:nvPr/>
        </p:nvCxnSpPr>
        <p:spPr>
          <a:xfrm rot="-5400000" flipH="1">
            <a:off x="4496198"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6" name="Google Shape;326;p46"/>
          <p:cNvCxnSpPr>
            <a:stCxn id="308" idx="2"/>
            <a:endCxn id="315" idx="0"/>
          </p:cNvCxnSpPr>
          <p:nvPr/>
        </p:nvCxnSpPr>
        <p:spPr>
          <a:xfrm rot="-5400000" flipH="1">
            <a:off x="449620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7" name="Google Shape;327;p46"/>
          <p:cNvCxnSpPr>
            <a:stCxn id="307" idx="2"/>
            <a:endCxn id="310" idx="0"/>
          </p:cNvCxnSpPr>
          <p:nvPr/>
        </p:nvCxnSpPr>
        <p:spPr>
          <a:xfrm rot="-5400000" flipH="1">
            <a:off x="7118720" y="26147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8" name="Google Shape;328;p46"/>
          <p:cNvCxnSpPr>
            <a:stCxn id="310" idx="2"/>
            <a:endCxn id="313" idx="0"/>
          </p:cNvCxnSpPr>
          <p:nvPr/>
        </p:nvCxnSpPr>
        <p:spPr>
          <a:xfrm rot="-5400000" flipH="1">
            <a:off x="7118720" y="3223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29" name="Google Shape;329;p46"/>
          <p:cNvCxnSpPr>
            <a:stCxn id="313" idx="2"/>
            <a:endCxn id="316" idx="0"/>
          </p:cNvCxnSpPr>
          <p:nvPr/>
        </p:nvCxnSpPr>
        <p:spPr>
          <a:xfrm rot="-5400000" flipH="1">
            <a:off x="7118720" y="38315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30" name="Google Shape;330;p46"/>
          <p:cNvCxnSpPr>
            <a:stCxn id="305" idx="3"/>
            <a:endCxn id="306" idx="1"/>
          </p:cNvCxnSpPr>
          <p:nvPr/>
        </p:nvCxnSpPr>
        <p:spPr>
          <a:xfrm>
            <a:off x="3184100" y="23108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1" name="Google Shape;331;p46"/>
          <p:cNvCxnSpPr>
            <a:stCxn id="306" idx="3"/>
            <a:endCxn id="307" idx="1"/>
          </p:cNvCxnSpPr>
          <p:nvPr/>
        </p:nvCxnSpPr>
        <p:spPr>
          <a:xfrm>
            <a:off x="5806598" y="23108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2" name="Google Shape;332;p46"/>
          <p:cNvCxnSpPr>
            <a:stCxn id="309" idx="3"/>
            <a:endCxn id="312" idx="1"/>
          </p:cNvCxnSpPr>
          <p:nvPr/>
        </p:nvCxnSpPr>
        <p:spPr>
          <a:xfrm>
            <a:off x="3184073" y="2919200"/>
            <a:ext cx="153600" cy="600"/>
          </a:xfrm>
          <a:prstGeom prst="bentConnector3">
            <a:avLst>
              <a:gd name="adj1" fmla="val 49976"/>
            </a:avLst>
          </a:prstGeom>
          <a:noFill/>
          <a:ln w="9525" cap="flat" cmpd="sng">
            <a:solidFill>
              <a:schemeClr val="dk1"/>
            </a:solidFill>
            <a:prstDash val="solid"/>
            <a:round/>
            <a:headEnd type="none" w="med" len="med"/>
            <a:tailEnd type="none" w="med" len="med"/>
          </a:ln>
        </p:spPr>
      </p:cxnSp>
      <p:cxnSp>
        <p:nvCxnSpPr>
          <p:cNvPr id="333" name="Google Shape;333;p46"/>
          <p:cNvCxnSpPr>
            <a:stCxn id="312" idx="3"/>
            <a:endCxn id="310" idx="1"/>
          </p:cNvCxnSpPr>
          <p:nvPr/>
        </p:nvCxnSpPr>
        <p:spPr>
          <a:xfrm>
            <a:off x="5806598" y="29192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cxnSp>
        <p:nvCxnSpPr>
          <p:cNvPr id="334" name="Google Shape;334;p46"/>
          <p:cNvCxnSpPr>
            <a:stCxn id="311" idx="3"/>
            <a:endCxn id="308" idx="1"/>
          </p:cNvCxnSpPr>
          <p:nvPr/>
        </p:nvCxnSpPr>
        <p:spPr>
          <a:xfrm>
            <a:off x="3184100" y="35276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5" name="Google Shape;335;p46"/>
          <p:cNvCxnSpPr>
            <a:stCxn id="308" idx="3"/>
            <a:endCxn id="313" idx="1"/>
          </p:cNvCxnSpPr>
          <p:nvPr/>
        </p:nvCxnSpPr>
        <p:spPr>
          <a:xfrm>
            <a:off x="5806600" y="3527600"/>
            <a:ext cx="153600" cy="600"/>
          </a:xfrm>
          <a:prstGeom prst="bentConnector3">
            <a:avLst>
              <a:gd name="adj1" fmla="val 49974"/>
            </a:avLst>
          </a:prstGeom>
          <a:noFill/>
          <a:ln w="9525" cap="flat" cmpd="sng">
            <a:solidFill>
              <a:schemeClr val="dk1"/>
            </a:solidFill>
            <a:prstDash val="solid"/>
            <a:round/>
            <a:headEnd type="none" w="med" len="med"/>
            <a:tailEnd type="none" w="med" len="med"/>
          </a:ln>
        </p:spPr>
      </p:cxnSp>
      <p:cxnSp>
        <p:nvCxnSpPr>
          <p:cNvPr id="336" name="Google Shape;336;p46"/>
          <p:cNvCxnSpPr>
            <a:stCxn id="314" idx="3"/>
            <a:endCxn id="315" idx="1"/>
          </p:cNvCxnSpPr>
          <p:nvPr/>
        </p:nvCxnSpPr>
        <p:spPr>
          <a:xfrm>
            <a:off x="3184100" y="4136000"/>
            <a:ext cx="153600" cy="600"/>
          </a:xfrm>
          <a:prstGeom prst="bentConnector3">
            <a:avLst>
              <a:gd name="adj1" fmla="val 49967"/>
            </a:avLst>
          </a:prstGeom>
          <a:noFill/>
          <a:ln w="9525" cap="flat" cmpd="sng">
            <a:solidFill>
              <a:schemeClr val="dk1"/>
            </a:solidFill>
            <a:prstDash val="solid"/>
            <a:round/>
            <a:headEnd type="none" w="med" len="med"/>
            <a:tailEnd type="none" w="med" len="med"/>
          </a:ln>
        </p:spPr>
      </p:cxnSp>
      <p:cxnSp>
        <p:nvCxnSpPr>
          <p:cNvPr id="337" name="Google Shape;337;p46"/>
          <p:cNvCxnSpPr>
            <a:stCxn id="315" idx="3"/>
            <a:endCxn id="316" idx="1"/>
          </p:cNvCxnSpPr>
          <p:nvPr/>
        </p:nvCxnSpPr>
        <p:spPr>
          <a:xfrm>
            <a:off x="5806598" y="4136000"/>
            <a:ext cx="153600" cy="600"/>
          </a:xfrm>
          <a:prstGeom prst="bentConnector3">
            <a:avLst>
              <a:gd name="adj1" fmla="val 4997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47"/>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capture and landing pages</a:t>
            </a:r>
            <a:endParaRPr/>
          </a:p>
        </p:txBody>
      </p:sp>
      <p:sp>
        <p:nvSpPr>
          <p:cNvPr id="344" name="Google Shape;344;p47"/>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a:spLocks noGrp="1"/>
          </p:cNvSpPr>
          <p:nvPr>
            <p:ph type="subTitle" idx="3"/>
          </p:nvPr>
        </p:nvSpPr>
        <p:spPr>
          <a:xfrm>
            <a:off x="7151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Landing page design</a:t>
            </a:r>
            <a:endParaRPr/>
          </a:p>
        </p:txBody>
      </p:sp>
      <p:sp>
        <p:nvSpPr>
          <p:cNvPr id="346" name="Google Shape;346;p47"/>
          <p:cNvSpPr txBox="1">
            <a:spLocks noGrp="1"/>
          </p:cNvSpPr>
          <p:nvPr>
            <p:ph type="subTitle" idx="4"/>
          </p:nvPr>
        </p:nvSpPr>
        <p:spPr>
          <a:xfrm>
            <a:off x="7151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magnets</a:t>
            </a:r>
            <a:endParaRPr/>
          </a:p>
        </p:txBody>
      </p:sp>
      <p:sp>
        <p:nvSpPr>
          <p:cNvPr id="347" name="Google Shape;347;p47"/>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a:spLocks noGrp="1"/>
          </p:cNvSpPr>
          <p:nvPr>
            <p:ph type="subTitle" idx="7"/>
          </p:nvPr>
        </p:nvSpPr>
        <p:spPr>
          <a:xfrm>
            <a:off x="4648300" y="16667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capture forms</a:t>
            </a:r>
            <a:endParaRPr/>
          </a:p>
        </p:txBody>
      </p:sp>
      <p:sp>
        <p:nvSpPr>
          <p:cNvPr id="350" name="Google Shape;350;p47"/>
          <p:cNvSpPr txBox="1">
            <a:spLocks noGrp="1"/>
          </p:cNvSpPr>
          <p:nvPr>
            <p:ph type="subTitle" idx="8"/>
          </p:nvPr>
        </p:nvSpPr>
        <p:spPr>
          <a:xfrm>
            <a:off x="4648300" y="291920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 optimization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235" name="Google Shape;235;p39"/>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sp>
        <p:nvSpPr>
          <p:cNvPr id="355" name="Google Shape;355;p48"/>
          <p:cNvSpPr txBox="1">
            <a:spLocks noGrp="1"/>
          </p:cNvSpPr>
          <p:nvPr>
            <p:ph type="subTitle" idx="1"/>
          </p:nvPr>
        </p:nvSpPr>
        <p:spPr>
          <a:xfrm>
            <a:off x="715100"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 nurturing and engagement</a:t>
            </a:r>
            <a:endParaRPr/>
          </a:p>
        </p:txBody>
      </p:sp>
      <p:sp>
        <p:nvSpPr>
          <p:cNvPr id="357" name="Google Shape;357;p48"/>
          <p:cNvSpPr txBox="1">
            <a:spLocks noGrp="1"/>
          </p:cNvSpPr>
          <p:nvPr>
            <p:ph type="subTitle" idx="2"/>
          </p:nvPr>
        </p:nvSpPr>
        <p:spPr>
          <a:xfrm>
            <a:off x="715100"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a:spLocks noGrp="1"/>
          </p:cNvSpPr>
          <p:nvPr>
            <p:ph type="subTitle" idx="3"/>
          </p:nvPr>
        </p:nvSpPr>
        <p:spPr>
          <a:xfrm>
            <a:off x="7151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Lead nurturing campaigns</a:t>
            </a:r>
            <a:endParaRPr/>
          </a:p>
        </p:txBody>
      </p:sp>
      <p:sp>
        <p:nvSpPr>
          <p:cNvPr id="359" name="Google Shape;359;p48"/>
          <p:cNvSpPr txBox="1">
            <a:spLocks noGrp="1"/>
          </p:cNvSpPr>
          <p:nvPr>
            <p:ph type="subTitle" idx="4"/>
          </p:nvPr>
        </p:nvSpPr>
        <p:spPr>
          <a:xfrm>
            <a:off x="7151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Multi-channel engagement</a:t>
            </a:r>
            <a:endParaRPr/>
          </a:p>
        </p:txBody>
      </p:sp>
      <p:sp>
        <p:nvSpPr>
          <p:cNvPr id="360" name="Google Shape;360;p48"/>
          <p:cNvSpPr txBox="1">
            <a:spLocks noGrp="1"/>
          </p:cNvSpPr>
          <p:nvPr>
            <p:ph type="subTitle" idx="5"/>
          </p:nvPr>
        </p:nvSpPr>
        <p:spPr>
          <a:xfrm>
            <a:off x="33558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a:spLocks noGrp="1"/>
          </p:cNvSpPr>
          <p:nvPr>
            <p:ph type="subTitle" idx="6"/>
          </p:nvPr>
        </p:nvSpPr>
        <p:spPr>
          <a:xfrm>
            <a:off x="3355799"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a:spLocks noGrp="1"/>
          </p:cNvSpPr>
          <p:nvPr>
            <p:ph type="subTitle" idx="7"/>
          </p:nvPr>
        </p:nvSpPr>
        <p:spPr>
          <a:xfrm>
            <a:off x="3355800"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Email marketing automation</a:t>
            </a:r>
            <a:endParaRPr/>
          </a:p>
        </p:txBody>
      </p:sp>
      <p:sp>
        <p:nvSpPr>
          <p:cNvPr id="363" name="Google Shape;363;p48"/>
          <p:cNvSpPr txBox="1">
            <a:spLocks noGrp="1"/>
          </p:cNvSpPr>
          <p:nvPr>
            <p:ph type="subTitle" idx="8"/>
          </p:nvPr>
        </p:nvSpPr>
        <p:spPr>
          <a:xfrm>
            <a:off x="3355800"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a:t>
            </a:r>
            <a:br>
              <a:rPr lang="en"/>
            </a:br>
            <a:r>
              <a:rPr lang="en"/>
              <a:t>lead scoring</a:t>
            </a:r>
            <a:endParaRPr/>
          </a:p>
        </p:txBody>
      </p:sp>
      <p:sp>
        <p:nvSpPr>
          <p:cNvPr id="364" name="Google Shape;364;p48"/>
          <p:cNvSpPr txBox="1">
            <a:spLocks noGrp="1"/>
          </p:cNvSpPr>
          <p:nvPr>
            <p:ph type="subTitle" idx="9"/>
          </p:nvPr>
        </p:nvSpPr>
        <p:spPr>
          <a:xfrm>
            <a:off x="5996501" y="18797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a:spLocks noGrp="1"/>
          </p:cNvSpPr>
          <p:nvPr>
            <p:ph type="subTitle" idx="13"/>
          </p:nvPr>
        </p:nvSpPr>
        <p:spPr>
          <a:xfrm>
            <a:off x="5996501" y="3574400"/>
            <a:ext cx="2432400" cy="8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a:spLocks noGrp="1"/>
          </p:cNvSpPr>
          <p:nvPr>
            <p:ph type="subTitle" idx="14"/>
          </p:nvPr>
        </p:nvSpPr>
        <p:spPr>
          <a:xfrm>
            <a:off x="5996503" y="12245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Personalization and segmentation</a:t>
            </a:r>
            <a:endParaRPr/>
          </a:p>
        </p:txBody>
      </p:sp>
      <p:sp>
        <p:nvSpPr>
          <p:cNvPr id="367" name="Google Shape;367;p48"/>
          <p:cNvSpPr txBox="1">
            <a:spLocks noGrp="1"/>
          </p:cNvSpPr>
          <p:nvPr>
            <p:ph type="subTitle" idx="15"/>
          </p:nvPr>
        </p:nvSpPr>
        <p:spPr>
          <a:xfrm>
            <a:off x="5996503" y="2919200"/>
            <a:ext cx="24324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CRM</a:t>
            </a:r>
            <a:br>
              <a:rPr lang="en"/>
            </a:br>
            <a:r>
              <a:rPr lang="en"/>
              <a:t>integration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funnel</a:t>
            </a:r>
            <a:endParaRPr/>
          </a:p>
        </p:txBody>
      </p:sp>
      <p:cxnSp>
        <p:nvCxnSpPr>
          <p:cNvPr id="373" name="Google Shape;373;p49">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sp>
        <p:nvSpPr>
          <p:cNvPr id="378" name="Google Shape;378;p50"/>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a:spLocks noGrp="1"/>
          </p:cNvSpPr>
          <p:nvPr>
            <p:ph type="subTitle" idx="2"/>
          </p:nvPr>
        </p:nvSpPr>
        <p:spPr>
          <a:xfrm>
            <a:off x="715100" y="3965300"/>
            <a:ext cx="5930100" cy="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380" name="Google Shape;380;p50">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pic>
        <p:nvPicPr>
          <p:cNvPr id="385" name="Google Shape;385;p51"/>
          <p:cNvPicPr preferRelativeResize="0">
            <a:picLocks noGrp="1"/>
          </p:cNvPicPr>
          <p:nvPr>
            <p:ph type="pic" idx="2"/>
          </p:nvPr>
        </p:nvPicPr>
        <p:blipFill rotWithShape="1">
          <a:blip r:embed="rId3">
            <a:alphaModFix/>
          </a:blip>
          <a:srcRect t="7813" b="7813"/>
          <a:stretch/>
        </p:blipFill>
        <p:spPr>
          <a:xfrm>
            <a:off x="0" y="0"/>
            <a:ext cx="9144000" cy="5143500"/>
          </a:xfrm>
          <a:prstGeom prst="rect">
            <a:avLst/>
          </a:prstGeom>
        </p:spPr>
      </p:pic>
      <p:sp>
        <p:nvSpPr>
          <p:cNvPr id="386" name="Google Shape;386;p51"/>
          <p:cNvSpPr txBox="1">
            <a:spLocks noGrp="1"/>
          </p:cNvSpPr>
          <p:nvPr>
            <p:ph type="title"/>
          </p:nvPr>
        </p:nvSpPr>
        <p:spPr>
          <a:xfrm>
            <a:off x="715100" y="4059800"/>
            <a:ext cx="7713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90"/>
        <p:cNvGrpSpPr/>
        <p:nvPr/>
      </p:nvGrpSpPr>
      <p:grpSpPr>
        <a:xfrm>
          <a:off x="0" y="0"/>
          <a:ext cx="0" cy="0"/>
          <a:chOff x="0" y="0"/>
          <a:chExt cx="0" cy="0"/>
        </a:xfrm>
      </p:grpSpPr>
      <p:sp>
        <p:nvSpPr>
          <p:cNvPr id="391" name="Google Shape;391;p52"/>
          <p:cNvSpPr txBox="1">
            <a:spLocks noGrp="1"/>
          </p:cNvSpPr>
          <p:nvPr>
            <p:ph type="title"/>
          </p:nvPr>
        </p:nvSpPr>
        <p:spPr>
          <a:xfrm>
            <a:off x="715100" y="535000"/>
            <a:ext cx="3856800" cy="9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a:t>
            </a:r>
            <a:endParaRPr/>
          </a:p>
        </p:txBody>
      </p:sp>
      <p:sp>
        <p:nvSpPr>
          <p:cNvPr id="392" name="Google Shape;392;p52"/>
          <p:cNvSpPr txBox="1">
            <a:spLocks noGrp="1"/>
          </p:cNvSpPr>
          <p:nvPr>
            <p:ph type="body" idx="1"/>
          </p:nvPr>
        </p:nvSpPr>
        <p:spPr>
          <a:xfrm>
            <a:off x="715100" y="1641400"/>
            <a:ext cx="3856800" cy="7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a:picLocks noGrp="1"/>
          </p:cNvPicPr>
          <p:nvPr>
            <p:ph type="pic" idx="2"/>
          </p:nvPr>
        </p:nvPicPr>
        <p:blipFill rotWithShape="1">
          <a:blip r:embed="rId3">
            <a:alphaModFix/>
          </a:blip>
          <a:srcRect/>
          <a:stretch/>
        </p:blipFill>
        <p:spPr>
          <a:xfrm>
            <a:off x="5714900" y="-75"/>
            <a:ext cx="3429100"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avLst/>
              <a:gdLst/>
              <a:ahLst/>
              <a:cxnLst/>
              <a:rect l="l" t="t" r="r" b="b"/>
              <a:pathLst>
                <a:path w="51957" h="11004" extrusionOk="0">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a:off x="969422" y="3061558"/>
              <a:ext cx="2141601" cy="478754"/>
            </a:xfrm>
            <a:custGeom>
              <a:avLst/>
              <a:gdLst/>
              <a:ahLst/>
              <a:cxnLst/>
              <a:rect l="l" t="t" r="r" b="b"/>
              <a:pathLst>
                <a:path w="41986" h="10997" extrusionOk="0">
                  <a:moveTo>
                    <a:pt x="5246" y="1"/>
                  </a:moveTo>
                  <a:lnTo>
                    <a:pt x="0" y="10997"/>
                  </a:lnTo>
                  <a:lnTo>
                    <a:pt x="41986" y="10997"/>
                  </a:lnTo>
                  <a:lnTo>
                    <a:pt x="36740"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3"/>
            <p:cNvSpPr/>
            <p:nvPr/>
          </p:nvSpPr>
          <p:spPr>
            <a:xfrm>
              <a:off x="1236968" y="2582572"/>
              <a:ext cx="1606532" cy="479016"/>
            </a:xfrm>
            <a:custGeom>
              <a:avLst/>
              <a:gdLst/>
              <a:ahLst/>
              <a:cxnLst/>
              <a:rect l="l" t="t" r="r" b="b"/>
              <a:pathLst>
                <a:path w="31496" h="11003" extrusionOk="0">
                  <a:moveTo>
                    <a:pt x="5252" y="0"/>
                  </a:moveTo>
                  <a:lnTo>
                    <a:pt x="1" y="11003"/>
                  </a:lnTo>
                  <a:lnTo>
                    <a:pt x="31495" y="11003"/>
                  </a:lnTo>
                  <a:lnTo>
                    <a:pt x="262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1504871" y="2103542"/>
              <a:ext cx="1070749" cy="479059"/>
            </a:xfrm>
            <a:custGeom>
              <a:avLst/>
              <a:gdLst/>
              <a:ahLst/>
              <a:cxnLst/>
              <a:rect l="l" t="t" r="r" b="b"/>
              <a:pathLst>
                <a:path w="20992" h="11004" extrusionOk="0">
                  <a:moveTo>
                    <a:pt x="5251" y="0"/>
                  </a:moveTo>
                  <a:lnTo>
                    <a:pt x="0" y="11003"/>
                  </a:lnTo>
                  <a:lnTo>
                    <a:pt x="20992" y="11003"/>
                  </a:lnTo>
                  <a:lnTo>
                    <a:pt x="1574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3"/>
            <p:cNvSpPr/>
            <p:nvPr/>
          </p:nvSpPr>
          <p:spPr>
            <a:xfrm>
              <a:off x="1772672" y="1666611"/>
              <a:ext cx="535171" cy="436961"/>
            </a:xfrm>
            <a:custGeom>
              <a:avLst/>
              <a:gdLst/>
              <a:ahLst/>
              <a:cxnLst/>
              <a:rect l="l" t="t" r="r" b="b"/>
              <a:pathLst>
                <a:path w="10492" h="10037" extrusionOk="0">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53"/>
          <p:cNvSpPr txBox="1"/>
          <p:nvPr/>
        </p:nvSpPr>
        <p:spPr>
          <a:xfrm>
            <a:off x="5054396" y="154757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3"/>
          <p:cNvSpPr/>
          <p:nvPr/>
        </p:nvSpPr>
        <p:spPr>
          <a:xfrm>
            <a:off x="4781096" y="2249115"/>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3"/>
          <p:cNvSpPr/>
          <p:nvPr/>
        </p:nvSpPr>
        <p:spPr>
          <a:xfrm>
            <a:off x="4781096" y="2782529"/>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3"/>
          <p:cNvSpPr/>
          <p:nvPr/>
        </p:nvSpPr>
        <p:spPr>
          <a:xfrm>
            <a:off x="4781096" y="3315918"/>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3"/>
          <p:cNvSpPr/>
          <p:nvPr/>
        </p:nvSpPr>
        <p:spPr>
          <a:xfrm>
            <a:off x="4781096" y="3849333"/>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53"/>
          <p:cNvCxnSpPr>
            <a:stCxn id="416" idx="2"/>
            <a:endCxn id="417" idx="0"/>
          </p:cNvCxnSpPr>
          <p:nvPr/>
        </p:nvCxnSpPr>
        <p:spPr>
          <a:xfrm>
            <a:off x="4841546" y="2370015"/>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2" name="Google Shape;422;p53"/>
          <p:cNvCxnSpPr>
            <a:stCxn id="417" idx="2"/>
            <a:endCxn id="418" idx="0"/>
          </p:cNvCxnSpPr>
          <p:nvPr/>
        </p:nvCxnSpPr>
        <p:spPr>
          <a:xfrm>
            <a:off x="4841546" y="2903429"/>
            <a:ext cx="0" cy="412500"/>
          </a:xfrm>
          <a:prstGeom prst="straightConnector1">
            <a:avLst/>
          </a:prstGeom>
          <a:noFill/>
          <a:ln w="9525" cap="flat" cmpd="sng">
            <a:solidFill>
              <a:schemeClr val="dk1"/>
            </a:solidFill>
            <a:prstDash val="solid"/>
            <a:round/>
            <a:headEnd type="none" w="med" len="med"/>
            <a:tailEnd type="none" w="med" len="med"/>
          </a:ln>
        </p:spPr>
      </p:cxnSp>
      <p:cxnSp>
        <p:nvCxnSpPr>
          <p:cNvPr id="423" name="Google Shape;423;p53"/>
          <p:cNvCxnSpPr>
            <a:stCxn id="418" idx="2"/>
            <a:endCxn id="419" idx="0"/>
          </p:cNvCxnSpPr>
          <p:nvPr/>
        </p:nvCxnSpPr>
        <p:spPr>
          <a:xfrm>
            <a:off x="4841546" y="3436818"/>
            <a:ext cx="0" cy="412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715100" y="3068600"/>
            <a:ext cx="7713900" cy="15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98,300,000</a:t>
            </a:r>
            <a:endParaRPr/>
          </a:p>
        </p:txBody>
      </p:sp>
      <p:sp>
        <p:nvSpPr>
          <p:cNvPr id="429" name="Google Shape;429;p54"/>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Big numbers</a:t>
            </a:r>
            <a:r>
              <a:rPr lang="en"/>
              <a:t> catch your audience’s attention</a:t>
            </a:r>
            <a:endParaRPr/>
          </a:p>
        </p:txBody>
      </p:sp>
      <p:cxnSp>
        <p:nvCxnSpPr>
          <p:cNvPr id="430" name="Google Shape;430;p54">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Google Shape;435;p55"/>
          <p:cNvSpPr txBox="1">
            <a:spLocks noGrp="1"/>
          </p:cNvSpPr>
          <p:nvPr>
            <p:ph type="title"/>
          </p:nvPr>
        </p:nvSpPr>
        <p:spPr>
          <a:xfrm>
            <a:off x="715100" y="9830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1,000 leads</a:t>
            </a:r>
            <a:endParaRPr/>
          </a:p>
        </p:txBody>
      </p:sp>
      <p:sp>
        <p:nvSpPr>
          <p:cNvPr id="436" name="Google Shape;436;p55"/>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1,000 leads</a:t>
            </a:r>
            <a:r>
              <a:rPr lang="en"/>
              <a:t>, representing the initial pool of potential customers or prospects</a:t>
            </a:r>
            <a:endParaRPr/>
          </a:p>
        </p:txBody>
      </p:sp>
      <p:sp>
        <p:nvSpPr>
          <p:cNvPr id="437" name="Google Shape;437;p55"/>
          <p:cNvSpPr txBox="1">
            <a:spLocks noGrp="1"/>
          </p:cNvSpPr>
          <p:nvPr>
            <p:ph type="title" idx="2"/>
          </p:nvPr>
        </p:nvSpPr>
        <p:spPr>
          <a:xfrm>
            <a:off x="715100" y="2921600"/>
            <a:ext cx="7713900" cy="95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 qualified leads</a:t>
            </a:r>
            <a:endParaRPr/>
          </a:p>
        </p:txBody>
      </p:sp>
      <p:sp>
        <p:nvSpPr>
          <p:cNvPr id="438" name="Google Shape;438;p55"/>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number could be</a:t>
            </a:r>
            <a:r>
              <a:rPr lang="en" b="1"/>
              <a:t> 100 qualified leads</a:t>
            </a:r>
            <a:r>
              <a:rPr lang="en"/>
              <a:t>, representing a subset of the total leads who have met the qualifying criteria and are more likely to convert into customers</a:t>
            </a:r>
            <a:endParaRPr/>
          </a:p>
        </p:txBody>
      </p:sp>
      <p:cxnSp>
        <p:nvCxnSpPr>
          <p:cNvPr id="439" name="Google Shape;439;p5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p5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Generic percentages</a:t>
            </a:r>
            <a:endParaRPr/>
          </a:p>
        </p:txBody>
      </p:sp>
      <p:sp>
        <p:nvSpPr>
          <p:cNvPr id="445" name="Google Shape;445;p56"/>
          <p:cNvSpPr txBox="1">
            <a:spLocks noGrp="1"/>
          </p:cNvSpPr>
          <p:nvPr>
            <p:ph type="title" idx="2"/>
          </p:nvPr>
        </p:nvSpPr>
        <p:spPr>
          <a:xfrm>
            <a:off x="7151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2-5%</a:t>
            </a:r>
            <a:endParaRPr/>
          </a:p>
        </p:txBody>
      </p:sp>
      <p:sp>
        <p:nvSpPr>
          <p:cNvPr id="446" name="Google Shape;446;p56"/>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a:spLocks noGrp="1"/>
          </p:cNvSpPr>
          <p:nvPr>
            <p:ph type="subTitle" idx="3"/>
          </p:nvPr>
        </p:nvSpPr>
        <p:spPr>
          <a:xfrm>
            <a:off x="7151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Conversion rate</a:t>
            </a:r>
            <a:endParaRPr/>
          </a:p>
        </p:txBody>
      </p:sp>
      <p:sp>
        <p:nvSpPr>
          <p:cNvPr id="448" name="Google Shape;448;p56"/>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a:spLocks noGrp="1"/>
          </p:cNvSpPr>
          <p:nvPr>
            <p:ph type="subTitle" idx="5"/>
          </p:nvPr>
        </p:nvSpPr>
        <p:spPr>
          <a:xfrm>
            <a:off x="4648300" y="2912150"/>
            <a:ext cx="37806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 leakage</a:t>
            </a:r>
            <a:endParaRPr/>
          </a:p>
        </p:txBody>
      </p:sp>
      <p:sp>
        <p:nvSpPr>
          <p:cNvPr id="450" name="Google Shape;450;p56"/>
          <p:cNvSpPr txBox="1">
            <a:spLocks noGrp="1"/>
          </p:cNvSpPr>
          <p:nvPr>
            <p:ph type="title" idx="6"/>
          </p:nvPr>
        </p:nvSpPr>
        <p:spPr>
          <a:xfrm>
            <a:off x="4648300" y="2532350"/>
            <a:ext cx="37806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6"/>
          <p:cNvSpPr/>
          <p:nvPr/>
        </p:nvSpPr>
        <p:spPr>
          <a:xfrm>
            <a:off x="715100" y="1494350"/>
            <a:ext cx="1509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6"/>
          <p:cNvSpPr/>
          <p:nvPr/>
        </p:nvSpPr>
        <p:spPr>
          <a:xfrm>
            <a:off x="4648300" y="1494350"/>
            <a:ext cx="37806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p:cNvSpPr/>
          <p:nvPr/>
        </p:nvSpPr>
        <p:spPr>
          <a:xfrm>
            <a:off x="4648300" y="1494350"/>
            <a:ext cx="2810700" cy="456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6"/>
          <p:cNvSpPr txBox="1">
            <a:spLocks noGrp="1"/>
          </p:cNvSpPr>
          <p:nvPr>
            <p:ph type="subTitle" idx="1"/>
          </p:nvPr>
        </p:nvSpPr>
        <p:spPr>
          <a:xfrm>
            <a:off x="715100"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6" name="Google Shape;456;p56"/>
          <p:cNvSpPr txBox="1">
            <a:spLocks noGrp="1"/>
          </p:cNvSpPr>
          <p:nvPr>
            <p:ph type="subTitle" idx="1"/>
          </p:nvPr>
        </p:nvSpPr>
        <p:spPr>
          <a:xfrm>
            <a:off x="2605439"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
        <p:nvSpPr>
          <p:cNvPr id="457" name="Google Shape;457;p56"/>
          <p:cNvSpPr txBox="1">
            <a:spLocks noGrp="1"/>
          </p:cNvSpPr>
          <p:nvPr>
            <p:ph type="subTitle" idx="1"/>
          </p:nvPr>
        </p:nvSpPr>
        <p:spPr>
          <a:xfrm>
            <a:off x="4648275" y="1950350"/>
            <a:ext cx="1890300" cy="274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0%</a:t>
            </a:r>
            <a:endParaRPr sz="1000"/>
          </a:p>
        </p:txBody>
      </p:sp>
      <p:sp>
        <p:nvSpPr>
          <p:cNvPr id="458" name="Google Shape;458;p56"/>
          <p:cNvSpPr txBox="1">
            <a:spLocks noGrp="1"/>
          </p:cNvSpPr>
          <p:nvPr>
            <p:ph type="subTitle" idx="1"/>
          </p:nvPr>
        </p:nvSpPr>
        <p:spPr>
          <a:xfrm>
            <a:off x="6538614" y="1950350"/>
            <a:ext cx="1890300" cy="2742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100%</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62"/>
        <p:cNvGrpSpPr/>
        <p:nvPr/>
      </p:nvGrpSpPr>
      <p:grpSpPr>
        <a:xfrm>
          <a:off x="0" y="0"/>
          <a:ext cx="0" cy="0"/>
          <a:chOff x="0" y="0"/>
          <a:chExt cx="0" cy="0"/>
        </a:xfrm>
      </p:grpSpPr>
      <p:sp>
        <p:nvSpPr>
          <p:cNvPr id="463" name="Google Shape;463;p57"/>
          <p:cNvSpPr txBox="1">
            <a:spLocks noGrp="1"/>
          </p:cNvSpPr>
          <p:nvPr>
            <p:ph type="title"/>
          </p:nvPr>
        </p:nvSpPr>
        <p:spPr>
          <a:xfrm>
            <a:off x="715100"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464" name="Google Shape;464;p57"/>
          <p:cNvSpPr txBox="1">
            <a:spLocks noGrp="1"/>
          </p:cNvSpPr>
          <p:nvPr>
            <p:ph type="body" idx="1"/>
          </p:nvPr>
        </p:nvSpPr>
        <p:spPr>
          <a:xfrm>
            <a:off x="715100"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57"/>
          <p:cNvPicPr preferRelativeResize="0"/>
          <p:nvPr/>
        </p:nvPicPr>
        <p:blipFill rotWithShape="1">
          <a:blip r:embed="rId3">
            <a:alphaModFix/>
          </a:blip>
          <a:srcRect l="3891" r="3882"/>
          <a:stretch/>
        </p:blipFill>
        <p:spPr>
          <a:xfrm>
            <a:off x="5087803" y="1415833"/>
            <a:ext cx="3249110" cy="19817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8420828-EC50-7B1A-B60E-C37D66B292D4}"/>
              </a:ext>
            </a:extLst>
          </p:cNvPr>
          <p:cNvSpPr>
            <a:spLocks noGrp="1"/>
          </p:cNvSpPr>
          <p:nvPr>
            <p:ph type="title"/>
          </p:nvPr>
        </p:nvSpPr>
        <p:spPr/>
        <p:txBody>
          <a:bodyPr/>
          <a:lstStyle/>
          <a:p>
            <a:r>
              <a:rPr lang="pl-PL" dirty="0"/>
              <a:t>IDEA</a:t>
            </a:r>
          </a:p>
        </p:txBody>
      </p:sp>
      <p:pic>
        <p:nvPicPr>
          <p:cNvPr id="4" name="Obraz 3" descr="Obraz zawierający zrzut ekranu, tekst, logo, Grafika&#10;&#10;Opis wygenerowany automatycznie">
            <a:extLst>
              <a:ext uri="{FF2B5EF4-FFF2-40B4-BE49-F238E27FC236}">
                <a16:creationId xmlns:a16="http://schemas.microsoft.com/office/drawing/2014/main" id="{C8BF4341-7EB4-ECC0-6D45-22B71039BD75}"/>
              </a:ext>
            </a:extLst>
          </p:cNvPr>
          <p:cNvPicPr>
            <a:picLocks noChangeAspect="1"/>
          </p:cNvPicPr>
          <p:nvPr/>
        </p:nvPicPr>
        <p:blipFill>
          <a:blip r:embed="rId2"/>
          <a:stretch>
            <a:fillRect/>
          </a:stretch>
        </p:blipFill>
        <p:spPr>
          <a:xfrm>
            <a:off x="4680585" y="1000125"/>
            <a:ext cx="4248150" cy="3143250"/>
          </a:xfrm>
          <a:prstGeom prst="rect">
            <a:avLst/>
          </a:prstGeom>
        </p:spPr>
      </p:pic>
      <p:pic>
        <p:nvPicPr>
          <p:cNvPr id="6" name="Obraz 5" descr="Osoby omawiające pracę w firmie prawnej">
            <a:extLst>
              <a:ext uri="{FF2B5EF4-FFF2-40B4-BE49-F238E27FC236}">
                <a16:creationId xmlns:a16="http://schemas.microsoft.com/office/drawing/2014/main" id="{35CA2219-CEDC-55AE-8E23-BEB8B3612E65}"/>
              </a:ext>
            </a:extLst>
          </p:cNvPr>
          <p:cNvPicPr>
            <a:picLocks noChangeAspect="1"/>
          </p:cNvPicPr>
          <p:nvPr/>
        </p:nvPicPr>
        <p:blipFill>
          <a:blip r:embed="rId3"/>
          <a:stretch>
            <a:fillRect/>
          </a:stretch>
        </p:blipFill>
        <p:spPr>
          <a:xfrm>
            <a:off x="405766" y="1381185"/>
            <a:ext cx="4057650" cy="2705100"/>
          </a:xfrm>
          <a:prstGeom prst="rect">
            <a:avLst/>
          </a:prstGeom>
        </p:spPr>
      </p:pic>
    </p:spTree>
    <p:extLst>
      <p:ext uri="{BB962C8B-B14F-4D97-AF65-F5344CB8AC3E}">
        <p14:creationId xmlns:p14="http://schemas.microsoft.com/office/powerpoint/2010/main" val="3331294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43022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476" name="Google Shape;476;p58"/>
          <p:cNvSpPr txBox="1">
            <a:spLocks noGrp="1"/>
          </p:cNvSpPr>
          <p:nvPr>
            <p:ph type="body" idx="1"/>
          </p:nvPr>
        </p:nvSpPr>
        <p:spPr>
          <a:xfrm>
            <a:off x="43022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0" name="Google Shape;480;p58"/>
          <p:cNvPicPr preferRelativeResize="0"/>
          <p:nvPr/>
        </p:nvPicPr>
        <p:blipFill rotWithShape="1">
          <a:blip r:embed="rId3">
            <a:alphaModFix/>
          </a:blip>
          <a:srcRect l="3820" r="53965"/>
          <a:stretch/>
        </p:blipFill>
        <p:spPr>
          <a:xfrm>
            <a:off x="1376187" y="978804"/>
            <a:ext cx="2309354" cy="307729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8" name="Google Shape;488;p59"/>
          <p:cNvPicPr preferRelativeResize="0"/>
          <p:nvPr/>
        </p:nvPicPr>
        <p:blipFill rotWithShape="1">
          <a:blip r:embed="rId3">
            <a:alphaModFix/>
          </a:blip>
          <a:srcRect l="65030" r="5491"/>
          <a:stretch/>
        </p:blipFill>
        <p:spPr>
          <a:xfrm>
            <a:off x="5860401" y="1049500"/>
            <a:ext cx="1508450" cy="2878276"/>
          </a:xfrm>
          <a:prstGeom prst="rect">
            <a:avLst/>
          </a:prstGeom>
          <a:noFill/>
          <a:ln>
            <a:noFill/>
          </a:ln>
        </p:spPr>
      </p:pic>
      <p:sp>
        <p:nvSpPr>
          <p:cNvPr id="489" name="Google Shape;489;p59"/>
          <p:cNvSpPr txBox="1">
            <a:spLocks noGrp="1"/>
          </p:cNvSpPr>
          <p:nvPr>
            <p:ph type="title"/>
          </p:nvPr>
        </p:nvSpPr>
        <p:spPr>
          <a:xfrm>
            <a:off x="1545472" y="193185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490" name="Google Shape;490;p59"/>
          <p:cNvSpPr txBox="1">
            <a:spLocks noGrp="1"/>
          </p:cNvSpPr>
          <p:nvPr>
            <p:ph type="body" idx="1"/>
          </p:nvPr>
        </p:nvSpPr>
        <p:spPr>
          <a:xfrm>
            <a:off x="1545472" y="2480550"/>
            <a:ext cx="3704400" cy="7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94"/>
        <p:cNvGrpSpPr/>
        <p:nvPr/>
      </p:nvGrpSpPr>
      <p:grpSpPr>
        <a:xfrm>
          <a:off x="0" y="0"/>
          <a:ext cx="0" cy="0"/>
          <a:chOff x="0" y="0"/>
          <a:chExt cx="0" cy="0"/>
        </a:xfrm>
      </p:grpSpPr>
      <p:sp>
        <p:nvSpPr>
          <p:cNvPr id="495" name="Google Shape;495;p6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a:spLocks noGrp="1"/>
          </p:cNvSpPr>
          <p:nvPr>
            <p:ph type="subTitle" idx="4294967295"/>
          </p:nvPr>
        </p:nvSpPr>
        <p:spPr>
          <a:xfrm>
            <a:off x="5866875"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map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498" name="Google Shape;498;p60"/>
          <p:cNvSpPr txBox="1"/>
          <p:nvPr/>
        </p:nvSpPr>
        <p:spPr>
          <a:xfrm>
            <a:off x="6140175"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0"/>
          <p:cNvSpPr/>
          <p:nvPr/>
        </p:nvSpPr>
        <p:spPr>
          <a:xfrm>
            <a:off x="5866871"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p6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1"/>
          <p:cNvSpPr txBox="1"/>
          <p:nvPr/>
        </p:nvSpPr>
        <p:spPr>
          <a:xfrm>
            <a:off x="988400" y="1242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1"/>
          <p:cNvSpPr txBox="1"/>
          <p:nvPr/>
        </p:nvSpPr>
        <p:spPr>
          <a:xfrm>
            <a:off x="988400" y="1700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1"/>
          <p:cNvSpPr txBox="1"/>
          <p:nvPr/>
        </p:nvSpPr>
        <p:spPr>
          <a:xfrm>
            <a:off x="988400" y="21572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1"/>
          <p:cNvSpPr txBox="1"/>
          <p:nvPr/>
        </p:nvSpPr>
        <p:spPr>
          <a:xfrm>
            <a:off x="988400" y="26144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1"/>
          <p:cNvSpPr txBox="1"/>
          <p:nvPr/>
        </p:nvSpPr>
        <p:spPr>
          <a:xfrm>
            <a:off x="988400" y="30716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1"/>
          <p:cNvSpPr txBox="1"/>
          <p:nvPr/>
        </p:nvSpPr>
        <p:spPr>
          <a:xfrm>
            <a:off x="988400" y="35288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1"/>
          <p:cNvSpPr txBox="1"/>
          <p:nvPr/>
        </p:nvSpPr>
        <p:spPr>
          <a:xfrm>
            <a:off x="988400" y="3986000"/>
            <a:ext cx="4696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4" name="Google Shape;524;p61"/>
          <p:cNvCxnSpPr>
            <a:stCxn id="511" idx="2"/>
            <a:endCxn id="513" idx="0"/>
          </p:cNvCxnSpPr>
          <p:nvPr/>
        </p:nvCxnSpPr>
        <p:spPr>
          <a:xfrm>
            <a:off x="775546" y="19890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5" name="Google Shape;525;p61"/>
          <p:cNvCxnSpPr>
            <a:stCxn id="513" idx="2"/>
            <a:endCxn id="515" idx="0"/>
          </p:cNvCxnSpPr>
          <p:nvPr/>
        </p:nvCxnSpPr>
        <p:spPr>
          <a:xfrm>
            <a:off x="775546" y="24462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61"/>
          <p:cNvCxnSpPr>
            <a:stCxn id="515" idx="2"/>
            <a:endCxn id="517" idx="0"/>
          </p:cNvCxnSpPr>
          <p:nvPr/>
        </p:nvCxnSpPr>
        <p:spPr>
          <a:xfrm>
            <a:off x="775546" y="29034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61"/>
          <p:cNvCxnSpPr>
            <a:stCxn id="517" idx="2"/>
            <a:endCxn id="519" idx="0"/>
          </p:cNvCxnSpPr>
          <p:nvPr/>
        </p:nvCxnSpPr>
        <p:spPr>
          <a:xfrm>
            <a:off x="775546" y="3360640"/>
            <a:ext cx="0" cy="33630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61"/>
          <p:cNvCxnSpPr>
            <a:stCxn id="519" idx="2"/>
            <a:endCxn id="521" idx="0"/>
          </p:cNvCxnSpPr>
          <p:nvPr/>
        </p:nvCxnSpPr>
        <p:spPr>
          <a:xfrm>
            <a:off x="775546" y="3817840"/>
            <a:ext cx="0" cy="336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532"/>
        <p:cNvGrpSpPr/>
        <p:nvPr/>
      </p:nvGrpSpPr>
      <p:grpSpPr>
        <a:xfrm>
          <a:off x="0" y="0"/>
          <a:ext cx="0" cy="0"/>
          <a:chOff x="0" y="0"/>
          <a:chExt cx="0" cy="0"/>
        </a:xfrm>
      </p:grpSpPr>
      <p:sp>
        <p:nvSpPr>
          <p:cNvPr id="533" name="Google Shape;533;p6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Important concepts about CRM integration</a:t>
            </a:r>
            <a:endParaRPr/>
          </a:p>
        </p:txBody>
      </p:sp>
      <p:sp>
        <p:nvSpPr>
          <p:cNvPr id="534" name="Google Shape;534;p62"/>
          <p:cNvSpPr txBox="1"/>
          <p:nvPr/>
        </p:nvSpPr>
        <p:spPr>
          <a:xfrm>
            <a:off x="715125"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marL="274320" lvl="0" indent="-213359" algn="l" rtl="0">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0" name="Google Shape;540;p62"/>
          <p:cNvCxnSpPr>
            <a:stCxn id="538" idx="2"/>
            <a:endCxn id="535"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1" name="Google Shape;541;p62"/>
          <p:cNvCxnSpPr>
            <a:stCxn id="534" idx="2"/>
            <a:endCxn id="536" idx="0"/>
          </p:cNvCxnSpPr>
          <p:nvPr/>
        </p:nvCxnSpPr>
        <p:spPr>
          <a:xfrm rot="-5400000" flipH="1">
            <a:off x="2509575"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2" name="Google Shape;542;p62"/>
          <p:cNvCxnSpPr>
            <a:stCxn id="535" idx="2"/>
            <a:endCxn id="537" idx="0"/>
          </p:cNvCxnSpPr>
          <p:nvPr/>
        </p:nvCxnSpPr>
        <p:spPr>
          <a:xfrm rot="-5400000" flipH="1">
            <a:off x="6482776" y="2890100"/>
            <a:ext cx="1524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3" name="Google Shape;543;p62"/>
          <p:cNvCxnSpPr>
            <a:stCxn id="534" idx="3"/>
            <a:endCxn id="535" idx="1"/>
          </p:cNvCxnSpPr>
          <p:nvPr/>
        </p:nvCxnSpPr>
        <p:spPr>
          <a:xfrm>
            <a:off x="4455825" y="2448500"/>
            <a:ext cx="2325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4" name="Google Shape;544;p62"/>
          <p:cNvCxnSpPr>
            <a:stCxn id="536" idx="3"/>
            <a:endCxn id="537" idx="1"/>
          </p:cNvCxnSpPr>
          <p:nvPr/>
        </p:nvCxnSpPr>
        <p:spPr>
          <a:xfrm>
            <a:off x="4455775" y="3771800"/>
            <a:ext cx="232500" cy="600"/>
          </a:xfrm>
          <a:prstGeom prst="bentConnector3">
            <a:avLst>
              <a:gd name="adj1" fmla="val 5001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{3F1740FA-E59E-45B7-8377-373D42314B57}</a:tableStyleId>
              </a:tblPr>
              <a:tblGrid>
                <a:gridCol w="1018375">
                  <a:extLst>
                    <a:ext uri="{9D8B030D-6E8A-4147-A177-3AD203B41FA5}">
                      <a16:colId xmlns:a16="http://schemas.microsoft.com/office/drawing/2014/main" val="20000"/>
                    </a:ext>
                  </a:extLst>
                </a:gridCol>
                <a:gridCol w="1115925">
                  <a:extLst>
                    <a:ext uri="{9D8B030D-6E8A-4147-A177-3AD203B41FA5}">
                      <a16:colId xmlns:a16="http://schemas.microsoft.com/office/drawing/2014/main" val="20001"/>
                    </a:ext>
                  </a:extLst>
                </a:gridCol>
                <a:gridCol w="1115925">
                  <a:extLst>
                    <a:ext uri="{9D8B030D-6E8A-4147-A177-3AD203B41FA5}">
                      <a16:colId xmlns:a16="http://schemas.microsoft.com/office/drawing/2014/main" val="20002"/>
                    </a:ext>
                  </a:extLst>
                </a:gridCol>
                <a:gridCol w="1115925">
                  <a:extLst>
                    <a:ext uri="{9D8B030D-6E8A-4147-A177-3AD203B41FA5}">
                      <a16:colId xmlns:a16="http://schemas.microsoft.com/office/drawing/2014/main" val="20003"/>
                    </a:ext>
                  </a:extLst>
                </a:gridCol>
                <a:gridCol w="1115925">
                  <a:extLst>
                    <a:ext uri="{9D8B030D-6E8A-4147-A177-3AD203B41FA5}">
                      <a16:colId xmlns:a16="http://schemas.microsoft.com/office/drawing/2014/main" val="20004"/>
                    </a:ext>
                  </a:extLst>
                </a:gridCol>
                <a:gridCol w="1115925">
                  <a:extLst>
                    <a:ext uri="{9D8B030D-6E8A-4147-A177-3AD203B41FA5}">
                      <a16:colId xmlns:a16="http://schemas.microsoft.com/office/drawing/2014/main" val="20005"/>
                    </a:ext>
                  </a:extLst>
                </a:gridCol>
                <a:gridCol w="1115925">
                  <a:extLst>
                    <a:ext uri="{9D8B030D-6E8A-4147-A177-3AD203B41FA5}">
                      <a16:colId xmlns:a16="http://schemas.microsoft.com/office/drawing/2014/main" val="20006"/>
                    </a:ext>
                  </a:extLst>
                </a:gridCol>
              </a:tblGrid>
              <a:tr h="450650">
                <a:tc>
                  <a:txBody>
                    <a:bodyPr/>
                    <a:lstStyle/>
                    <a:p>
                      <a:pPr marL="0" lvl="0" indent="0" algn="l" rtl="0">
                        <a:spcBef>
                          <a:spcPts val="0"/>
                        </a:spcBef>
                        <a:spcAft>
                          <a:spcPts val="0"/>
                        </a:spcAft>
                        <a:buNone/>
                      </a:pP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200">
                <a:tc>
                  <a:txBody>
                    <a:bodyPr/>
                    <a:lstStyle/>
                    <a:p>
                      <a:pPr marL="0" lvl="0" indent="0" algn="l" rtl="0">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554"/>
        <p:cNvGrpSpPr/>
        <p:nvPr/>
      </p:nvGrpSpPr>
      <p:grpSpPr>
        <a:xfrm>
          <a:off x="0" y="0"/>
          <a:ext cx="0" cy="0"/>
          <a:chOff x="0" y="0"/>
          <a:chExt cx="0" cy="0"/>
        </a:xfrm>
      </p:grpSpPr>
      <p:sp>
        <p:nvSpPr>
          <p:cNvPr id="555" name="Google Shape;555;p6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a:spLocks noGrp="1"/>
          </p:cNvSpPr>
          <p:nvPr>
            <p:ph type="subTitle" idx="4294967295"/>
          </p:nvPr>
        </p:nvSpPr>
        <p:spPr>
          <a:xfrm>
            <a:off x="715100" y="3674325"/>
            <a:ext cx="2562000" cy="6315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t>Follow the link in the graph to modify its data and then paste the new one here. </a:t>
            </a:r>
            <a:r>
              <a:rPr lang="en" sz="1000" b="1">
                <a:uFill>
                  <a:noFill/>
                </a:uFill>
                <a:hlinkClick r:id="rId5"/>
              </a:rPr>
              <a:t>For more info, </a:t>
            </a:r>
            <a:r>
              <a:rPr lang="en" sz="1000" b="1" u="sng">
                <a:hlinkClick r:id="rId5"/>
              </a:rPr>
              <a:t>click here</a:t>
            </a:r>
            <a:endParaRPr sz="1000" b="1" u="sng"/>
          </a:p>
        </p:txBody>
      </p:sp>
      <p:sp>
        <p:nvSpPr>
          <p:cNvPr id="558" name="Google Shape;558;p64"/>
          <p:cNvSpPr txBox="1"/>
          <p:nvPr/>
        </p:nvSpPr>
        <p:spPr>
          <a:xfrm>
            <a:off x="988400" y="13982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4"/>
          <p:cNvSpPr/>
          <p:nvPr/>
        </p:nvSpPr>
        <p:spPr>
          <a:xfrm>
            <a:off x="715096" y="209974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4"/>
          <p:cNvSpPr txBox="1"/>
          <p:nvPr/>
        </p:nvSpPr>
        <p:spPr>
          <a:xfrm>
            <a:off x="988400" y="2998400"/>
            <a:ext cx="22887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5"/>
          <p:cNvSpPr txBox="1"/>
          <p:nvPr/>
        </p:nvSpPr>
        <p:spPr>
          <a:xfrm>
            <a:off x="7151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5"/>
          <p:cNvSpPr/>
          <p:nvPr/>
        </p:nvSpPr>
        <p:spPr>
          <a:xfrm>
            <a:off x="45115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5"/>
          <p:cNvSpPr/>
          <p:nvPr/>
        </p:nvSpPr>
        <p:spPr>
          <a:xfrm>
            <a:off x="45115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5"/>
          <p:cNvSpPr/>
          <p:nvPr/>
        </p:nvSpPr>
        <p:spPr>
          <a:xfrm>
            <a:off x="7082896" y="25123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5"/>
          <p:cNvSpPr/>
          <p:nvPr/>
        </p:nvSpPr>
        <p:spPr>
          <a:xfrm>
            <a:off x="7082896" y="432229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65"/>
          <p:cNvCxnSpPr>
            <a:stCxn id="585" idx="3"/>
            <a:endCxn id="587" idx="1"/>
          </p:cNvCxnSpPr>
          <p:nvPr/>
        </p:nvCxnSpPr>
        <p:spPr>
          <a:xfrm>
            <a:off x="4632496" y="25728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65"/>
          <p:cNvCxnSpPr>
            <a:stCxn id="584" idx="3"/>
            <a:endCxn id="586" idx="1"/>
          </p:cNvCxnSpPr>
          <p:nvPr/>
        </p:nvCxnSpPr>
        <p:spPr>
          <a:xfrm>
            <a:off x="20611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2" name="Google Shape;592;p65"/>
          <p:cNvCxnSpPr>
            <a:stCxn id="586" idx="3"/>
            <a:endCxn id="588" idx="1"/>
          </p:cNvCxnSpPr>
          <p:nvPr/>
        </p:nvCxnSpPr>
        <p:spPr>
          <a:xfrm>
            <a:off x="4632496" y="4382740"/>
            <a:ext cx="24504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65"/>
          <p:cNvCxnSpPr>
            <a:stCxn id="587" idx="3"/>
            <a:endCxn id="584" idx="1"/>
          </p:cNvCxnSpPr>
          <p:nvPr/>
        </p:nvCxnSpPr>
        <p:spPr>
          <a:xfrm flipH="1">
            <a:off x="1940296" y="2572840"/>
            <a:ext cx="5263500" cy="1809900"/>
          </a:xfrm>
          <a:prstGeom prst="bentConnector5">
            <a:avLst>
              <a:gd name="adj1" fmla="val -23330"/>
              <a:gd name="adj2" fmla="val 19096"/>
              <a:gd name="adj3" fmla="val 12331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597"/>
        <p:cNvGrpSpPr/>
        <p:nvPr/>
      </p:nvGrpSpPr>
      <p:grpSpPr>
        <a:xfrm>
          <a:off x="0" y="0"/>
          <a:ext cx="0" cy="0"/>
          <a:chOff x="0" y="0"/>
          <a:chExt cx="0" cy="0"/>
        </a:xfrm>
      </p:grpSpPr>
      <p:sp>
        <p:nvSpPr>
          <p:cNvPr id="598" name="Google Shape;598;p66"/>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Items about metrics and analytics</a:t>
            </a:r>
            <a:endParaRPr/>
          </a:p>
        </p:txBody>
      </p:sp>
      <p:sp>
        <p:nvSpPr>
          <p:cNvPr id="599" name="Google Shape;599;p66"/>
          <p:cNvSpPr txBox="1"/>
          <p:nvPr/>
        </p:nvSpPr>
        <p:spPr>
          <a:xfrm>
            <a:off x="715118"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09" name="Google Shape;609;p66"/>
          <p:cNvCxnSpPr>
            <a:stCxn id="607" idx="2"/>
            <a:endCxn id="600"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10" name="Google Shape;610;p66"/>
          <p:cNvCxnSpPr>
            <a:stCxn id="599" idx="2"/>
            <a:endCxn id="602" idx="0"/>
          </p:cNvCxnSpPr>
          <p:nvPr/>
        </p:nvCxnSpPr>
        <p:spPr>
          <a:xfrm>
            <a:off x="2585468"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1" name="Google Shape;611;p66"/>
          <p:cNvCxnSpPr>
            <a:stCxn id="602" idx="2"/>
            <a:endCxn id="603" idx="0"/>
          </p:cNvCxnSpPr>
          <p:nvPr/>
        </p:nvCxnSpPr>
        <p:spPr>
          <a:xfrm>
            <a:off x="2585426"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2" name="Google Shape;612;p66"/>
          <p:cNvCxnSpPr>
            <a:stCxn id="603" idx="2"/>
            <a:endCxn id="605" idx="0"/>
          </p:cNvCxnSpPr>
          <p:nvPr/>
        </p:nvCxnSpPr>
        <p:spPr>
          <a:xfrm>
            <a:off x="2585468" y="37556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66"/>
          <p:cNvCxnSpPr>
            <a:stCxn id="600" idx="2"/>
            <a:endCxn id="604" idx="0"/>
          </p:cNvCxnSpPr>
          <p:nvPr/>
        </p:nvCxnSpPr>
        <p:spPr>
          <a:xfrm>
            <a:off x="6558673" y="25388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4" name="Google Shape;614;p66"/>
          <p:cNvCxnSpPr>
            <a:stCxn id="604" idx="2"/>
            <a:endCxn id="601" idx="0"/>
          </p:cNvCxnSpPr>
          <p:nvPr/>
        </p:nvCxnSpPr>
        <p:spPr>
          <a:xfrm>
            <a:off x="6558673" y="314720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66"/>
          <p:cNvCxnSpPr>
            <a:stCxn id="601" idx="2"/>
            <a:endCxn id="606" idx="0"/>
          </p:cNvCxnSpPr>
          <p:nvPr/>
        </p:nvCxnSpPr>
        <p:spPr>
          <a:xfrm>
            <a:off x="6558677" y="3755600"/>
            <a:ext cx="0" cy="15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619"/>
        <p:cNvGrpSpPr/>
        <p:nvPr/>
      </p:nvGrpSpPr>
      <p:grpSpPr>
        <a:xfrm>
          <a:off x="0" y="0"/>
          <a:ext cx="0" cy="0"/>
          <a:chOff x="0" y="0"/>
          <a:chExt cx="0" cy="0"/>
        </a:xfrm>
      </p:grpSpPr>
      <p:sp>
        <p:nvSpPr>
          <p:cNvPr id="620" name="Google Shape;620;p67"/>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{2ED5FF13-AE7B-4444-9CF9-602BF814C84E}</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{2ED5FF13-AE7B-4444-9CF9-602BF814C84E}</a:tableStyleId>
              </a:tblPr>
              <a:tblGrid>
                <a:gridCol w="1542775">
                  <a:extLst>
                    <a:ext uri="{9D8B030D-6E8A-4147-A177-3AD203B41FA5}">
                      <a16:colId xmlns:a16="http://schemas.microsoft.com/office/drawing/2014/main" val="20000"/>
                    </a:ext>
                  </a:extLst>
                </a:gridCol>
                <a:gridCol w="1542775">
                  <a:extLst>
                    <a:ext uri="{9D8B030D-6E8A-4147-A177-3AD203B41FA5}">
                      <a16:colId xmlns:a16="http://schemas.microsoft.com/office/drawing/2014/main" val="20001"/>
                    </a:ext>
                  </a:extLst>
                </a:gridCol>
                <a:gridCol w="15427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542775">
                  <a:extLst>
                    <a:ext uri="{9D8B030D-6E8A-4147-A177-3AD203B41FA5}">
                      <a16:colId xmlns:a16="http://schemas.microsoft.com/office/drawing/2014/main" val="20004"/>
                    </a:ext>
                  </a:extLst>
                </a:gridCol>
              </a:tblGrid>
              <a:tr h="453000">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 focus on high-value leads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Collaboration between sales and marketing teams maximizes conversions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zrzut ekranu, tekst, logo, Grafika&#10;&#10;Opis wygenerowany automatycznie">
            <a:extLst>
              <a:ext uri="{FF2B5EF4-FFF2-40B4-BE49-F238E27FC236}">
                <a16:creationId xmlns:a16="http://schemas.microsoft.com/office/drawing/2014/main" id="{F0D3E351-8C6F-8C4D-9516-87F32F64A6E0}"/>
              </a:ext>
            </a:extLst>
          </p:cNvPr>
          <p:cNvPicPr>
            <a:picLocks noChangeAspect="1"/>
          </p:cNvPicPr>
          <p:nvPr/>
        </p:nvPicPr>
        <p:blipFill>
          <a:blip r:embed="rId2"/>
          <a:stretch>
            <a:fillRect/>
          </a:stretch>
        </p:blipFill>
        <p:spPr>
          <a:xfrm>
            <a:off x="1804987" y="838200"/>
            <a:ext cx="5534025" cy="3467100"/>
          </a:xfrm>
          <a:prstGeom prst="rect">
            <a:avLst/>
          </a:prstGeom>
        </p:spPr>
      </p:pic>
    </p:spTree>
    <p:extLst>
      <p:ext uri="{BB962C8B-B14F-4D97-AF65-F5344CB8AC3E}">
        <p14:creationId xmlns:p14="http://schemas.microsoft.com/office/powerpoint/2010/main" val="3528577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626"/>
        <p:cNvGrpSpPr/>
        <p:nvPr/>
      </p:nvGrpSpPr>
      <p:grpSpPr>
        <a:xfrm>
          <a:off x="0" y="0"/>
          <a:ext cx="0" cy="0"/>
          <a:chOff x="0" y="0"/>
          <a:chExt cx="0" cy="0"/>
        </a:xfrm>
      </p:grpSpPr>
      <p:sp>
        <p:nvSpPr>
          <p:cNvPr id="627" name="Google Shape;627;p68"/>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28" name="Google Shape;628;p68"/>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29" name="Google Shape;629;p68"/>
          <p:cNvSpPr txBox="1">
            <a:spLocks noGrp="1"/>
          </p:cNvSpPr>
          <p:nvPr>
            <p:ph type="subTitle" idx="2"/>
          </p:nvPr>
        </p:nvSpPr>
        <p:spPr>
          <a:xfrm>
            <a:off x="7151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Doe</a:t>
            </a:r>
            <a:endParaRPr/>
          </a:p>
        </p:txBody>
      </p:sp>
      <p:sp>
        <p:nvSpPr>
          <p:cNvPr id="630" name="Google Shape;630;p68"/>
          <p:cNvSpPr txBox="1">
            <a:spLocks noGrp="1"/>
          </p:cNvSpPr>
          <p:nvPr>
            <p:ph type="subTitle" idx="3"/>
          </p:nvPr>
        </p:nvSpPr>
        <p:spPr>
          <a:xfrm>
            <a:off x="350615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1" name="Google Shape;631;p68"/>
          <p:cNvSpPr txBox="1">
            <a:spLocks noGrp="1"/>
          </p:cNvSpPr>
          <p:nvPr>
            <p:ph type="subTitle" idx="4"/>
          </p:nvPr>
        </p:nvSpPr>
        <p:spPr>
          <a:xfrm>
            <a:off x="3506099"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Timmy Jimmy</a:t>
            </a:r>
            <a:endParaRPr/>
          </a:p>
        </p:txBody>
      </p:sp>
      <p:sp>
        <p:nvSpPr>
          <p:cNvPr id="632" name="Google Shape;632;p68"/>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633" name="Google Shape;633;p68"/>
          <p:cNvSpPr txBox="1">
            <a:spLocks noGrp="1"/>
          </p:cNvSpPr>
          <p:nvPr>
            <p:ph type="subTitle" idx="6"/>
          </p:nvPr>
        </p:nvSpPr>
        <p:spPr>
          <a:xfrm>
            <a:off x="6297200" y="3377613"/>
            <a:ext cx="21318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Susan Smith</a:t>
            </a:r>
            <a:endParaRPr/>
          </a:p>
        </p:txBody>
      </p:sp>
      <p:pic>
        <p:nvPicPr>
          <p:cNvPr id="634" name="Google Shape;634;p68"/>
          <p:cNvPicPr preferRelativeResize="0">
            <a:picLocks noGrp="1"/>
          </p:cNvPicPr>
          <p:nvPr>
            <p:ph type="pic" idx="2"/>
          </p:nvPr>
        </p:nvPicPr>
        <p:blipFill rotWithShape="1">
          <a:blip r:embed="rId3">
            <a:alphaModFix/>
          </a:blip>
          <a:srcRect l="17065" r="7758" b="24823"/>
          <a:stretch/>
        </p:blipFill>
        <p:spPr>
          <a:xfrm>
            <a:off x="791300" y="1378988"/>
            <a:ext cx="1230850" cy="1846226"/>
          </a:xfrm>
          <a:prstGeom prst="rect">
            <a:avLst/>
          </a:prstGeom>
          <a:noFill/>
          <a:ln>
            <a:noFill/>
          </a:ln>
        </p:spPr>
      </p:pic>
      <p:pic>
        <p:nvPicPr>
          <p:cNvPr id="635" name="Google Shape;635;p68"/>
          <p:cNvPicPr preferRelativeResize="0">
            <a:picLocks noGrp="1"/>
          </p:cNvPicPr>
          <p:nvPr>
            <p:ph type="pic" idx="3"/>
          </p:nvPr>
        </p:nvPicPr>
        <p:blipFill rotWithShape="1">
          <a:blip r:embed="rId4">
            <a:alphaModFix/>
          </a:blip>
          <a:srcRect l="20730" t="27055" r="24017" b="20571"/>
          <a:stretch/>
        </p:blipFill>
        <p:spPr>
          <a:xfrm>
            <a:off x="3582300" y="1378988"/>
            <a:ext cx="1230850" cy="1846226"/>
          </a:xfrm>
          <a:prstGeom prst="rect">
            <a:avLst/>
          </a:prstGeom>
          <a:noFill/>
          <a:ln>
            <a:noFill/>
          </a:ln>
        </p:spPr>
      </p:pic>
      <p:pic>
        <p:nvPicPr>
          <p:cNvPr id="636" name="Google Shape;636;p68"/>
          <p:cNvPicPr preferRelativeResize="0">
            <a:picLocks noGrp="1"/>
          </p:cNvPicPr>
          <p:nvPr>
            <p:ph type="pic" idx="4"/>
          </p:nvPr>
        </p:nvPicPr>
        <p:blipFill rotWithShape="1">
          <a:blip r:embed="rId5">
            <a:alphaModFix/>
          </a:blip>
          <a:srcRect l="5741" t="11382" r="10069" b="4428"/>
          <a:stretch/>
        </p:blipFill>
        <p:spPr>
          <a:xfrm>
            <a:off x="6373300" y="1378988"/>
            <a:ext cx="1230850" cy="18462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p6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42" name="Google Shape;642;p6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69"/>
          <p:cNvSpPr/>
          <p:nvPr/>
        </p:nvSpPr>
        <p:spPr>
          <a:xfrm>
            <a:off x="5333834" y="1866794"/>
            <a:ext cx="252649" cy="20602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2" name="Google Shape;652;p69">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656"/>
        <p:cNvGrpSpPr/>
        <p:nvPr/>
      </p:nvGrpSpPr>
      <p:grpSpPr>
        <a:xfrm>
          <a:off x="0" y="0"/>
          <a:ext cx="0" cy="0"/>
          <a:chOff x="0" y="0"/>
          <a:chExt cx="0" cy="0"/>
        </a:xfrm>
      </p:grpSpPr>
      <p:sp>
        <p:nvSpPr>
          <p:cNvPr id="657" name="Google Shape;657;p7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658" name="Google Shape;658;p70"/>
          <p:cNvSpPr txBox="1">
            <a:spLocks noGrp="1"/>
          </p:cNvSpPr>
          <p:nvPr>
            <p:ph type="body" idx="4294967295"/>
          </p:nvPr>
        </p:nvSpPr>
        <p:spPr>
          <a:xfrm>
            <a:off x="715100" y="1083700"/>
            <a:ext cx="7713900" cy="718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274320" lvl="0" indent="-213359" algn="l" rtl="0">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l="7417" t="9339" r="7417" b="15160"/>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l="19590" t="6558" r="17579" b="6567"/>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665"/>
        <p:cNvGrpSpPr/>
        <p:nvPr/>
      </p:nvGrpSpPr>
      <p:grpSpPr>
        <a:xfrm>
          <a:off x="0" y="0"/>
          <a:ext cx="0" cy="0"/>
          <a:chOff x="0" y="0"/>
          <a:chExt cx="0" cy="0"/>
        </a:xfrm>
      </p:grpSpPr>
      <p:sp>
        <p:nvSpPr>
          <p:cNvPr id="666" name="Google Shape;666;p7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667" name="Google Shape;667;p71"/>
          <p:cNvSpPr txBox="1">
            <a:spLocks noGrp="1"/>
          </p:cNvSpPr>
          <p:nvPr>
            <p:ph type="body" idx="4294967295"/>
          </p:nvPr>
        </p:nvSpPr>
        <p:spPr>
          <a:xfrm>
            <a:off x="715100" y="1083700"/>
            <a:ext cx="7713900" cy="352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marL="0" lvl="0" indent="0" algn="l" rtl="0">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marL="274320" lvl="0" indent="-213359" algn="l" rtl="0">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marL="274320" lvl="0" indent="-213359" algn="l" rtl="0">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marL="274320" lvl="0" indent="-213359" algn="l" rtl="0">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marL="0" lvl="0" indent="0" algn="l" rtl="0">
              <a:spcBef>
                <a:spcPts val="1000"/>
              </a:spcBef>
              <a:spcAft>
                <a:spcPts val="0"/>
              </a:spcAft>
              <a:buNone/>
            </a:pPr>
            <a:endParaRPr/>
          </a:p>
          <a:p>
            <a:pPr marL="0" lvl="0" indent="0" algn="l" rtl="0">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marL="274320" lvl="0" indent="-213359" algn="l" rtl="0">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marL="0" lvl="0" indent="0" algn="l" rtl="0">
              <a:spcBef>
                <a:spcPts val="1000"/>
              </a:spcBef>
              <a:spcAft>
                <a:spcPts val="10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1"/>
        <p:cNvGrpSpPr/>
        <p:nvPr/>
      </p:nvGrpSpPr>
      <p:grpSpPr>
        <a:xfrm>
          <a:off x="0" y="0"/>
          <a:ext cx="0" cy="0"/>
          <a:chOff x="0" y="0"/>
          <a:chExt cx="0" cy="0"/>
        </a:xfrm>
      </p:grpSpPr>
      <p:sp>
        <p:nvSpPr>
          <p:cNvPr id="672" name="Google Shape;672;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79" name="Google Shape;67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ctr" rtl="0">
              <a:lnSpc>
                <a:spcPct val="100000"/>
              </a:lnSpc>
              <a:spcBef>
                <a:spcPts val="1000"/>
              </a:spcBef>
              <a:spcAft>
                <a:spcPts val="0"/>
              </a:spcAft>
              <a:buNone/>
            </a:pPr>
            <a:r>
              <a:rPr lang="en" sz="1100" b="1">
                <a:solidFill>
                  <a:srgbClr val="FFFFFF"/>
                </a:solidFill>
              </a:rPr>
              <a:t>Alexandria</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https://fonts.google.com/specimen/Alexandria</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rgbClr val="FFFFFF"/>
              </a:solidFill>
            </a:endParaRPr>
          </a:p>
          <a:p>
            <a:pPr marL="0" lvl="0" indent="0" algn="ctr" rtl="0">
              <a:lnSpc>
                <a:spcPct val="100000"/>
              </a:lnSpc>
              <a:spcBef>
                <a:spcPts val="0"/>
              </a:spcBef>
              <a:spcAft>
                <a:spcPts val="0"/>
              </a:spcAft>
              <a:buNone/>
            </a:pPr>
            <a:r>
              <a:rPr lang="en" sz="1100" b="1">
                <a:solidFill>
                  <a:srgbClr val="FFFFFF"/>
                </a:solidFill>
              </a:rPr>
              <a:t>Albert Sans</a:t>
            </a:r>
            <a:endParaRPr sz="1100" b="1">
              <a:solidFill>
                <a:srgbClr val="FFFFFF"/>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xmlns:ahyp="http://schemas.microsoft.com/office/drawing/2018/hyperlinkcolor" val="tx"/>
                    </a:ext>
                  </a:extLst>
                </a:hlinkClick>
              </a:rPr>
              <a:t>https://fonts.google.com/specimen/Albert+Sans</a:t>
            </a:r>
            <a:r>
              <a:rPr lang="en" sz="1100">
                <a:solidFill>
                  <a:srgbClr val="FFFFFF"/>
                </a:solidFill>
              </a:rPr>
              <a:t>)</a:t>
            </a:r>
            <a:endParaRPr sz="1100">
              <a:solidFill>
                <a:srgbClr val="FFFFFF"/>
              </a:solidFill>
            </a:endParaRPr>
          </a:p>
          <a:p>
            <a:pPr marL="0" lvl="0" indent="0" algn="l" rtl="0">
              <a:lnSpc>
                <a:spcPct val="100000"/>
              </a:lnSpc>
              <a:spcBef>
                <a:spcPts val="0"/>
              </a:spcBef>
              <a:spcAft>
                <a:spcPts val="0"/>
              </a:spcAft>
              <a:buNone/>
            </a:pPr>
            <a:endParaRPr sz="1100">
              <a:solidFill>
                <a:srgbClr val="FFFFFF"/>
              </a:solidFill>
            </a:endParaRPr>
          </a:p>
        </p:txBody>
      </p:sp>
      <p:sp>
        <p:nvSpPr>
          <p:cNvPr id="685" name="Google Shape;685;p74"/>
          <p:cNvSpPr/>
          <p:nvPr/>
        </p:nvSpPr>
        <p:spPr>
          <a:xfrm>
            <a:off x="3114475" y="2947175"/>
            <a:ext cx="791400" cy="754200"/>
          </a:xfrm>
          <a:prstGeom prst="roundRect">
            <a:avLst>
              <a:gd name="adj" fmla="val 16667"/>
            </a:avLst>
          </a:prstGeom>
          <a:solidFill>
            <a:srgbClr val="15110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4"/>
          <p:cNvSpPr/>
          <p:nvPr/>
        </p:nvSpPr>
        <p:spPr>
          <a:xfrm>
            <a:off x="4176295" y="2947175"/>
            <a:ext cx="791400" cy="754200"/>
          </a:xfrm>
          <a:prstGeom prst="roundRect">
            <a:avLst>
              <a:gd name="adj" fmla="val 16667"/>
            </a:avLst>
          </a:prstGeom>
          <a:solidFill>
            <a:srgbClr val="FFFA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4"/>
          <p:cNvSpPr/>
          <p:nvPr/>
        </p:nvSpPr>
        <p:spPr>
          <a:xfrm>
            <a:off x="5238114" y="2947175"/>
            <a:ext cx="791400" cy="754200"/>
          </a:xfrm>
          <a:prstGeom prst="roundRect">
            <a:avLst>
              <a:gd name="adj" fmla="val 16667"/>
            </a:avLst>
          </a:prstGeom>
          <a:solidFill>
            <a:srgbClr val="C2E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name="adj" fmla="val 16667"/>
            </a:avLst>
          </a:prstGeom>
          <a:solidFill>
            <a:srgbClr val="5296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4176295" y="3878275"/>
            <a:ext cx="791400" cy="754200"/>
          </a:xfrm>
          <a:prstGeom prst="roundRect">
            <a:avLst>
              <a:gd name="adj" fmla="val 16667"/>
            </a:avLst>
          </a:prstGeom>
          <a:solidFill>
            <a:srgbClr val="1356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5238114"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97" name="Google Shape;697;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703" name="Google Shape;703;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704" name="Google Shape;704;p7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705" name="Google Shape;705;p7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706" name="Google Shape;706;p7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707" name="Google Shape;707;p7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708" name="Google Shape;708;p7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709" name="Google Shape;709;p7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713" name="Google Shape;713;p7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8" name="Google Shape;728;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9" name="Google Shape;759;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pl-PL"/>
              </a:p>
            </p:txBody>
          </p:sp>
          <p:sp>
            <p:nvSpPr>
              <p:cNvPr id="1060" name="Google Shape;1060;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pl-PL"/>
              </a:p>
            </p:txBody>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pl-PL"/>
                </a:p>
              </p:txBody>
            </p:sp>
            <p:sp>
              <p:nvSpPr>
                <p:cNvPr id="1065" name="Google Shape;1065;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69" name="Google Shape;1069;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pl-PL"/>
              </a:p>
            </p:txBody>
          </p:sp>
          <p:sp>
            <p:nvSpPr>
              <p:cNvPr id="1072" name="Google Shape;1072;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pl-PL"/>
              </a:p>
            </p:txBody>
          </p:sp>
          <p:sp>
            <p:nvSpPr>
              <p:cNvPr id="1075" name="Google Shape;1075;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pl-PL"/>
              </a:p>
            </p:txBody>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pl-PL"/>
              </a:p>
            </p:txBody>
          </p:sp>
          <p:sp>
            <p:nvSpPr>
              <p:cNvPr id="1086" name="Google Shape;1086;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pl-PL"/>
              </a:p>
            </p:txBody>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pl-PL"/>
              </a:p>
            </p:txBody>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pl-PL"/>
              </a:p>
            </p:txBody>
          </p:sp>
          <p:sp>
            <p:nvSpPr>
              <p:cNvPr id="1092" name="Google Shape;1092;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pl-PL"/>
              </a:p>
            </p:txBody>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pl-PL"/>
              </a:p>
            </p:txBody>
          </p:sp>
          <p:sp>
            <p:nvSpPr>
              <p:cNvPr id="1100" name="Google Shape;1100;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pl-PL"/>
              </a:p>
            </p:txBody>
          </p:sp>
          <p:sp>
            <p:nvSpPr>
              <p:cNvPr id="1103" name="Google Shape;1103;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pl-PL"/>
              </a:p>
            </p:txBody>
          </p:sp>
          <p:sp>
            <p:nvSpPr>
              <p:cNvPr id="1106" name="Google Shape;1106;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7" name="Google Shape;1127;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7" name="Google Shape;1147;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8" name="Google Shape;1148;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 name="Google Shape;1158;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5" name="Google Shape;1205;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2" name="Google Shape;1252;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4" name="Google Shape;1264;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9" name="Google Shape;1289;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9" name="Google Shape;1299;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05" name="Google Shape;1305;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4" name="Google Shape;2964;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9" name="Google Shape;2989;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9" name="Google Shape;3009;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2C77EB4F-34A8-7917-3388-33D9649EEA8E}"/>
            </a:ext>
          </a:extLst>
        </p:cNvPr>
        <p:cNvGrpSpPr/>
        <p:nvPr/>
      </p:nvGrpSpPr>
      <p:grpSpPr>
        <a:xfrm>
          <a:off x="0" y="0"/>
          <a:ext cx="0" cy="0"/>
          <a:chOff x="0" y="0"/>
          <a:chExt cx="0" cy="0"/>
        </a:xfrm>
      </p:grpSpPr>
      <p:sp>
        <p:nvSpPr>
          <p:cNvPr id="234" name="Google Shape;234;p39">
            <a:extLst>
              <a:ext uri="{FF2B5EF4-FFF2-40B4-BE49-F238E27FC236}">
                <a16:creationId xmlns:a16="http://schemas.microsoft.com/office/drawing/2014/main" id="{E94C3CAD-4983-24DE-B97E-E4BAD2D99A1D}"/>
              </a:ext>
            </a:extLst>
          </p:cNvPr>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4500" dirty="0" err="1"/>
              <a:t>Exploratory</a:t>
            </a:r>
            <a:r>
              <a:rPr lang="pl-PL" sz="4500" dirty="0"/>
              <a:t> Data Analysis</a:t>
            </a:r>
          </a:p>
        </p:txBody>
      </p:sp>
      <p:sp>
        <p:nvSpPr>
          <p:cNvPr id="235" name="Google Shape;235;p39">
            <a:extLst>
              <a:ext uri="{FF2B5EF4-FFF2-40B4-BE49-F238E27FC236}">
                <a16:creationId xmlns:a16="http://schemas.microsoft.com/office/drawing/2014/main" id="{B1C5624F-A5DA-21D1-C5AE-8D6E12F3F575}"/>
              </a:ext>
            </a:extLst>
          </p:cNvPr>
          <p:cNvSpPr txBox="1">
            <a:spLocks noGrp="1"/>
          </p:cNvSpPr>
          <p:nvPr>
            <p:ph type="title" idx="2"/>
          </p:nvPr>
        </p:nvSpPr>
        <p:spPr>
          <a:xfrm>
            <a:off x="715100" y="2074250"/>
            <a:ext cx="7708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a:t>
            </a:r>
            <a:r>
              <a:rPr lang="pl-PL" dirty="0"/>
              <a:t>2</a:t>
            </a:r>
            <a:endParaRPr dirty="0"/>
          </a:p>
        </p:txBody>
      </p:sp>
    </p:spTree>
    <p:extLst>
      <p:ext uri="{BB962C8B-B14F-4D97-AF65-F5344CB8AC3E}">
        <p14:creationId xmlns:p14="http://schemas.microsoft.com/office/powerpoint/2010/main" val="24535029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3" name="Google Shape;326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68" name="Google Shape;326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3" name="Google Shape;327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78" name="Google Shape;327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9" name="Google Shape;328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92" name="Google Shape;329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95" name="Google Shape;329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6" name="Google Shape;329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7" name="Google Shape;329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0" name="Google Shape;330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06" name="Google Shape;330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311" name="Google Shape;331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316" name="Google Shape;331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321" name="Google Shape;332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25" name="Google Shape;332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332" name="Google Shape;333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337" name="Google Shape;333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326" name="Google Shape;332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345" name="Google Shape;3345;p78"/>
            <p:cNvCxnSpPr>
              <a:stCxn id="3344" idx="0"/>
              <a:endCxn id="33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349" name="Google Shape;3349;p78"/>
            <p:cNvCxnSpPr>
              <a:stCxn id="3348" idx="0"/>
              <a:endCxn id="33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350" name="Google Shape;335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5" name="Google Shape;3425;p78"/>
            <p:cNvCxnSpPr>
              <a:stCxn id="3422" idx="6"/>
              <a:endCxn id="34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6" name="Google Shape;3426;p78"/>
            <p:cNvCxnSpPr>
              <a:stCxn id="3423" idx="4"/>
              <a:endCxn id="34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428" name="Google Shape;3428;p78"/>
            <p:cNvCxnSpPr>
              <a:stCxn id="3427" idx="6"/>
              <a:endCxn id="34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429" name="Google Shape;3429;p78"/>
            <p:cNvCxnSpPr>
              <a:stCxn id="3424" idx="4"/>
              <a:endCxn id="34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2" name="Google Shape;3432;p78"/>
            <p:cNvCxnSpPr>
              <a:endCxn id="34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1" name="Google Shape;344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2" name="Google Shape;344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443" name="Google Shape;344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444" name="Google Shape;344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445" name="Google Shape;344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6" name="Google Shape;344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447" name="Google Shape;344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55" name="Google Shape;345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6" name="Google Shape;345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7" name="Google Shape;345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8" name="Google Shape;345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59" name="Google Shape;345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460" name="Google Shape;346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461" name="Google Shape;3461;p78"/>
            <p:cNvCxnSpPr>
              <a:stCxn id="3454" idx="2"/>
              <a:endCxn id="34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2" name="Google Shape;3462;p78"/>
            <p:cNvCxnSpPr>
              <a:stCxn id="3456" idx="0"/>
              <a:endCxn id="34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3" name="Google Shape;3463;p78"/>
            <p:cNvCxnSpPr>
              <a:stCxn id="3456" idx="2"/>
              <a:endCxn id="34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4" name="Google Shape;3464;p78"/>
            <p:cNvCxnSpPr>
              <a:stCxn id="3457" idx="0"/>
              <a:endCxn id="34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5" name="Google Shape;3465;p78"/>
            <p:cNvCxnSpPr>
              <a:stCxn id="3455" idx="2"/>
              <a:endCxn id="34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66" name="Google Shape;3466;p78"/>
            <p:cNvCxnSpPr>
              <a:stCxn id="3459" idx="0"/>
              <a:endCxn id="34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2" name="Google Shape;348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5" name="Google Shape;348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88" name="Google Shape;348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91" name="Google Shape;349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7" name="Google Shape;349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2" name="Google Shape;350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3" name="Google Shape;350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0" name="Google Shape;351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6" name="Google Shape;359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8" name="Google Shape;359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79" name="Google Shape;367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4" name="Google Shape;369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5" name="Google Shape;369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6" name="Google Shape;369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7" name="Google Shape;369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8" name="Google Shape;369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99" name="Google Shape;369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0" name="Google Shape;370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1" name="Google Shape;370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2" name="Google Shape;370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3" name="Google Shape;370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04" name="Google Shape;370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{2ED5FF13-AE7B-4444-9CF9-602BF814C84E}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8" name="Google Shape;370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709" name="Google Shape;370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710" name="Google Shape;3710;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{2ED5FF13-AE7B-4444-9CF9-602BF814C84E}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{2ED5FF13-AE7B-4444-9CF9-602BF814C84E}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{2ED5FF13-AE7B-4444-9CF9-602BF814C84E}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8" name="Google Shape;380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09" name="Google Shape;380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0" name="Google Shape;381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811" name="Google Shape;381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5" name="Google Shape;3865;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38" name="Google Shape;403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1" name="Google Shape;404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4" name="Google Shape;404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047" name="Google Shape;404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1" name="Google Shape;407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2" name="Google Shape;407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3" name="Google Shape;407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74" name="Google Shape;407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75" name="Google Shape;407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87" name="Google Shape;4087;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0" name="Google Shape;4150;p80"/>
              <p:cNvCxnSpPr>
                <a:stCxn id="41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151" name="Google Shape;4151;p80"/>
              <p:cNvCxnSpPr>
                <a:stCxn id="41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152" name="Google Shape;4152;p80"/>
              <p:cNvCxnSpPr>
                <a:stCxn id="41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3" name="Google Shape;4153;p80"/>
              <p:cNvCxnSpPr>
                <a:stCxn id="41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154" name="Google Shape;4154;p80"/>
              <p:cNvCxnSpPr>
                <a:stCxn id="41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214" name="Google Shape;421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37" name="Google Shape;443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440" name="Google Shape;444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pl-PL"/>
            </a:p>
          </p:txBody>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461" name="Google Shape;446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1" name="Google Shape;448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4" name="Google Shape;448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7" name="Google Shape;448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0" name="Google Shape;449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99" name="Google Shape;449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74" name="Google Shape;457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75" name="Google Shape;457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76" name="Google Shape;457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77" name="Google Shape;457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6" name="Google Shape;460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3" name="Google Shape;461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0" name="Google Shape;462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4" name="Google Shape;462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7" name="Google Shape;463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0" name="Google Shape;466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4" name="Google Shape;4684;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96" name="Google Shape;4696;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4" name="Google Shape;472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0" name="Google Shape;473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8" name="Google Shape;4798;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1" name="Google Shape;4831;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4" name="Google Shape;4874;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2" name="Google Shape;4882;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9" name="Google Shape;4889;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9" name="Google Shape;4999;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9" name="Google Shape;5079;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8" name="Google Shape;5128;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2" name="Google Shape;5142;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9" name="Google Shape;5169;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2" name="Google Shape;5192;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6" name="Google Shape;5206;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1" name="Google Shape;5221;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0" name="Google Shape;5250;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9" name="Google Shape;5369;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9" name="Google Shape;5379;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4" name="Google Shape;5394;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9" name="Google Shape;5399;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418"/>
        <p:cNvGrpSpPr/>
        <p:nvPr/>
      </p:nvGrpSpPr>
      <p:grpSpPr>
        <a:xfrm>
          <a:off x="0" y="0"/>
          <a:ext cx="0" cy="0"/>
          <a:chOff x="0" y="0"/>
          <a:chExt cx="0" cy="0"/>
        </a:xfrm>
      </p:grpSpPr>
      <p:sp>
        <p:nvSpPr>
          <p:cNvPr id="5419" name="Google Shape;5419;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7" name="Google Shape;5427;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8" name="Google Shape;5468;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1" name="Google Shape;5511;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4" name="Google Shape;5584;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4" name="Google Shape;5754;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6" name="Google Shape;5766;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7" name="Google Shape;5967;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0" name="Google Shape;6190;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6" name="Google Shape;7086;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42"/>
        <p:cNvGrpSpPr/>
        <p:nvPr/>
      </p:nvGrpSpPr>
      <p:grpSpPr>
        <a:xfrm>
          <a:off x="0" y="0"/>
          <a:ext cx="0" cy="0"/>
          <a:chOff x="0" y="0"/>
          <a:chExt cx="0" cy="0"/>
        </a:xfrm>
      </p:grpSpPr>
      <p:sp>
        <p:nvSpPr>
          <p:cNvPr id="7143" name="Google Shape;7143;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7" name="Google Shape;7337;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2" name="Google Shape;7452;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8" name="Google Shape;7458;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dtytuł 1">
            <a:extLst>
              <a:ext uri="{FF2B5EF4-FFF2-40B4-BE49-F238E27FC236}">
                <a16:creationId xmlns:a16="http://schemas.microsoft.com/office/drawing/2014/main" id="{B1E4790F-AD80-3548-A100-FFC3D1D844EA}"/>
              </a:ext>
            </a:extLst>
          </p:cNvPr>
          <p:cNvSpPr>
            <a:spLocks noGrp="1"/>
          </p:cNvSpPr>
          <p:nvPr>
            <p:ph type="subTitle" idx="1"/>
          </p:nvPr>
        </p:nvSpPr>
        <p:spPr/>
        <p:txBody>
          <a:bodyPr/>
          <a:lstStyle/>
          <a:p>
            <a:pPr>
              <a:lnSpc>
                <a:spcPct val="300000"/>
              </a:lnSpc>
              <a:buFont typeface="Arial" panose="020B0604020202020204" pitchFamily="34" charset="0"/>
              <a:buChar char="•"/>
            </a:pPr>
            <a:r>
              <a:rPr lang="pl-PL" dirty="0" err="1"/>
              <a:t>Parsed</a:t>
            </a:r>
            <a:r>
              <a:rPr lang="pl-PL" dirty="0"/>
              <a:t> as a </a:t>
            </a:r>
            <a:r>
              <a:rPr lang="pl-PL" b="1" dirty="0" err="1"/>
              <a:t>json</a:t>
            </a:r>
            <a:r>
              <a:rPr lang="pl-PL" dirty="0"/>
              <a:t> file</a:t>
            </a:r>
          </a:p>
          <a:p>
            <a:pPr>
              <a:lnSpc>
                <a:spcPct val="300000"/>
              </a:lnSpc>
              <a:buFont typeface="Arial" panose="020B0604020202020204" pitchFamily="34" charset="0"/>
              <a:buChar char="•"/>
            </a:pPr>
            <a:r>
              <a:rPr lang="pl-PL" b="1" dirty="0"/>
              <a:t>13</a:t>
            </a:r>
            <a:r>
              <a:rPr lang="pl-PL" dirty="0"/>
              <a:t> </a:t>
            </a:r>
            <a:r>
              <a:rPr lang="pl-PL" dirty="0" err="1"/>
              <a:t>sections</a:t>
            </a:r>
            <a:r>
              <a:rPr lang="pl-PL" dirty="0"/>
              <a:t> (</a:t>
            </a:r>
            <a:r>
              <a:rPr lang="pl-PL" dirty="0" err="1"/>
              <a:t>chapters</a:t>
            </a:r>
            <a:r>
              <a:rPr lang="pl-PL" dirty="0"/>
              <a:t>)</a:t>
            </a:r>
          </a:p>
          <a:p>
            <a:pPr>
              <a:lnSpc>
                <a:spcPct val="300000"/>
              </a:lnSpc>
              <a:buFont typeface="Arial" panose="020B0604020202020204" pitchFamily="34" charset="0"/>
              <a:buChar char="•"/>
            </a:pPr>
            <a:r>
              <a:rPr lang="pl-PL" b="1" dirty="0"/>
              <a:t>243</a:t>
            </a:r>
            <a:r>
              <a:rPr lang="pl-PL" dirty="0"/>
              <a:t> </a:t>
            </a:r>
            <a:r>
              <a:rPr lang="pl-PL" dirty="0" err="1"/>
              <a:t>articles</a:t>
            </a:r>
            <a:endParaRPr lang="pl-PL" dirty="0"/>
          </a:p>
        </p:txBody>
      </p:sp>
      <p:sp>
        <p:nvSpPr>
          <p:cNvPr id="3" name="Tytuł 2">
            <a:extLst>
              <a:ext uri="{FF2B5EF4-FFF2-40B4-BE49-F238E27FC236}">
                <a16:creationId xmlns:a16="http://schemas.microsoft.com/office/drawing/2014/main" id="{2A0AEB77-9CE0-1302-7D02-2D193918DA7F}"/>
              </a:ext>
            </a:extLst>
          </p:cNvPr>
          <p:cNvSpPr>
            <a:spLocks noGrp="1"/>
          </p:cNvSpPr>
          <p:nvPr>
            <p:ph type="title"/>
          </p:nvPr>
        </p:nvSpPr>
        <p:spPr/>
        <p:txBody>
          <a:bodyPr/>
          <a:lstStyle/>
          <a:p>
            <a:r>
              <a:rPr lang="pl-PL" dirty="0"/>
              <a:t>The </a:t>
            </a:r>
            <a:r>
              <a:rPr lang="pl-PL" dirty="0" err="1"/>
              <a:t>Polish</a:t>
            </a:r>
            <a:r>
              <a:rPr lang="pl-PL" dirty="0"/>
              <a:t> </a:t>
            </a:r>
            <a:r>
              <a:rPr lang="pl-PL" dirty="0" err="1"/>
              <a:t>Constitution</a:t>
            </a:r>
            <a:r>
              <a:rPr lang="pl-PL" dirty="0"/>
              <a:t> (2015-01-07)</a:t>
            </a:r>
          </a:p>
        </p:txBody>
      </p:sp>
      <p:pic>
        <p:nvPicPr>
          <p:cNvPr id="6" name="Obraz 5">
            <a:extLst>
              <a:ext uri="{FF2B5EF4-FFF2-40B4-BE49-F238E27FC236}">
                <a16:creationId xmlns:a16="http://schemas.microsoft.com/office/drawing/2014/main" id="{D71F48CD-B921-8B68-C8B2-C665DFCBFFB6}"/>
              </a:ext>
            </a:extLst>
          </p:cNvPr>
          <p:cNvPicPr>
            <a:picLocks noChangeAspect="1"/>
          </p:cNvPicPr>
          <p:nvPr/>
        </p:nvPicPr>
        <p:blipFill>
          <a:blip r:embed="rId2"/>
          <a:stretch>
            <a:fillRect/>
          </a:stretch>
        </p:blipFill>
        <p:spPr>
          <a:xfrm>
            <a:off x="5247782" y="1083700"/>
            <a:ext cx="2617046" cy="3850888"/>
          </a:xfrm>
          <a:prstGeom prst="rect">
            <a:avLst/>
          </a:prstGeom>
        </p:spPr>
      </p:pic>
      <p:sp>
        <p:nvSpPr>
          <p:cNvPr id="7" name="Prostokąt 6">
            <a:extLst>
              <a:ext uri="{FF2B5EF4-FFF2-40B4-BE49-F238E27FC236}">
                <a16:creationId xmlns:a16="http://schemas.microsoft.com/office/drawing/2014/main" id="{AA378F10-7D91-959B-19F4-E5A9D43461CB}"/>
              </a:ext>
            </a:extLst>
          </p:cNvPr>
          <p:cNvSpPr/>
          <p:nvPr/>
        </p:nvSpPr>
        <p:spPr>
          <a:xfrm>
            <a:off x="5241073" y="2163337"/>
            <a:ext cx="111512" cy="24532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489831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6" name="Google Shape;7486;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3" name="Google Shape;7763;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tekst, diagram, Wykres, linia&#10;&#10;Opis wygenerowany automatycznie">
            <a:extLst>
              <a:ext uri="{FF2B5EF4-FFF2-40B4-BE49-F238E27FC236}">
                <a16:creationId xmlns:a16="http://schemas.microsoft.com/office/drawing/2014/main" id="{BCDB9F32-8CD0-1015-3BA4-6B716B9ABBA0}"/>
              </a:ext>
            </a:extLst>
          </p:cNvPr>
          <p:cNvPicPr>
            <a:picLocks noChangeAspect="1"/>
          </p:cNvPicPr>
          <p:nvPr/>
        </p:nvPicPr>
        <p:blipFill>
          <a:blip r:embed="rId2"/>
          <a:stretch>
            <a:fillRect/>
          </a:stretch>
        </p:blipFill>
        <p:spPr>
          <a:xfrm>
            <a:off x="0" y="114736"/>
            <a:ext cx="9144000" cy="4914028"/>
          </a:xfrm>
          <a:prstGeom prst="rect">
            <a:avLst/>
          </a:prstGeom>
        </p:spPr>
      </p:pic>
    </p:spTree>
    <p:extLst>
      <p:ext uri="{BB962C8B-B14F-4D97-AF65-F5344CB8AC3E}">
        <p14:creationId xmlns:p14="http://schemas.microsoft.com/office/powerpoint/2010/main" val="3409823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tekst, Wykres, zrzut ekranu, linia&#10;&#10;Opis wygenerowany automatycznie">
            <a:extLst>
              <a:ext uri="{FF2B5EF4-FFF2-40B4-BE49-F238E27FC236}">
                <a16:creationId xmlns:a16="http://schemas.microsoft.com/office/drawing/2014/main" id="{0E8F44C4-1423-5B5C-FE8B-AB8F39CE5003}"/>
              </a:ext>
            </a:extLst>
          </p:cNvPr>
          <p:cNvPicPr>
            <a:picLocks noChangeAspect="1"/>
          </p:cNvPicPr>
          <p:nvPr/>
        </p:nvPicPr>
        <p:blipFill>
          <a:blip r:embed="rId2"/>
          <a:stretch>
            <a:fillRect/>
          </a:stretch>
        </p:blipFill>
        <p:spPr>
          <a:xfrm>
            <a:off x="0" y="114736"/>
            <a:ext cx="9144000" cy="4914028"/>
          </a:xfrm>
          <a:prstGeom prst="rect">
            <a:avLst/>
          </a:prstGeom>
        </p:spPr>
      </p:pic>
    </p:spTree>
    <p:extLst>
      <p:ext uri="{BB962C8B-B14F-4D97-AF65-F5344CB8AC3E}">
        <p14:creationId xmlns:p14="http://schemas.microsoft.com/office/powerpoint/2010/main" val="372966468"/>
      </p:ext>
    </p:extLst>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25369271E898C64AA272C7F6426109A5" ma:contentTypeVersion="13" ma:contentTypeDescription="Utwórz nowy dokument." ma:contentTypeScope="" ma:versionID="b03dc29740088c8da27408c09b2b2842">
  <xsd:schema xmlns:xsd="http://www.w3.org/2001/XMLSchema" xmlns:xs="http://www.w3.org/2001/XMLSchema" xmlns:p="http://schemas.microsoft.com/office/2006/metadata/properties" xmlns:ns3="eb0d9c79-cd53-481a-9feb-cb4d2ef1cdf8" xmlns:ns4="c4ada717-55c9-4746-81f2-bf5b4de9d143" targetNamespace="http://schemas.microsoft.com/office/2006/metadata/properties" ma:root="true" ma:fieldsID="50c1ec89de2a02181f318dee4a7b28ec" ns3:_="" ns4:_="">
    <xsd:import namespace="eb0d9c79-cd53-481a-9feb-cb4d2ef1cdf8"/>
    <xsd:import namespace="c4ada717-55c9-4746-81f2-bf5b4de9d14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_activity" minOccurs="0"/>
                <xsd:element ref="ns4:MediaServiceDateTaken" minOccurs="0"/>
                <xsd:element ref="ns4:MediaServiceSearchProperties"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0d9c79-cd53-481a-9feb-cb4d2ef1cdf8"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element name="SharingHintHash" ma:index="10" nillable="true" ma:displayName="Skrót wskazówki dotyczącej udostępniania"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ada717-55c9-4746-81f2-bf5b4de9d14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4ada717-55c9-4746-81f2-bf5b4de9d143" xsi:nil="true"/>
  </documentManagement>
</p:properties>
</file>

<file path=customXml/itemProps1.xml><?xml version="1.0" encoding="utf-8"?>
<ds:datastoreItem xmlns:ds="http://schemas.openxmlformats.org/officeDocument/2006/customXml" ds:itemID="{C6440741-4191-433D-88DD-B91B557025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0d9c79-cd53-481a-9feb-cb4d2ef1cdf8"/>
    <ds:schemaRef ds:uri="c4ada717-55c9-4746-81f2-bf5b4de9d1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668DEA-BADA-40EC-8DD7-738533EDD236}">
  <ds:schemaRefs>
    <ds:schemaRef ds:uri="http://schemas.microsoft.com/sharepoint/v3/contenttype/forms"/>
  </ds:schemaRefs>
</ds:datastoreItem>
</file>

<file path=customXml/itemProps3.xml><?xml version="1.0" encoding="utf-8"?>
<ds:datastoreItem xmlns:ds="http://schemas.openxmlformats.org/officeDocument/2006/customXml" ds:itemID="{E7BE1E10-EA51-4AE0-9594-6E75750AA1C0}">
  <ds:schemaRefs>
    <ds:schemaRef ds:uri="eb0d9c79-cd53-481a-9feb-cb4d2ef1cdf8"/>
    <ds:schemaRef ds:uri="http://purl.org/dc/terms/"/>
    <ds:schemaRef ds:uri="http://purl.org/dc/elements/1.1/"/>
    <ds:schemaRef ds:uri="http://purl.org/dc/dcmitype/"/>
    <ds:schemaRef ds:uri="http://schemas.microsoft.com/office/2006/documentManagement/types"/>
    <ds:schemaRef ds:uri="c4ada717-55c9-4746-81f2-bf5b4de9d143"/>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913</TotalTime>
  <Words>2843</Words>
  <Application>Microsoft Office PowerPoint</Application>
  <PresentationFormat>On-screen Show (16:9)</PresentationFormat>
  <Paragraphs>475</Paragraphs>
  <Slides>71</Slides>
  <Notes>60</Notes>
  <HiddenSlides>53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71</vt:i4>
      </vt:variant>
    </vt:vector>
  </HeadingPairs>
  <TitlesOfParts>
    <vt:vector size="83" baseType="lpstr">
      <vt:lpstr>Amatic SC</vt:lpstr>
      <vt:lpstr>Cambria Math</vt:lpstr>
      <vt:lpstr>Albert Sans</vt:lpstr>
      <vt:lpstr>Proxima Nova Semibold</vt:lpstr>
      <vt:lpstr>Alexandria</vt:lpstr>
      <vt:lpstr>Roboto Medium</vt:lpstr>
      <vt:lpstr>Alexandria Medium</vt:lpstr>
      <vt:lpstr>Arial</vt:lpstr>
      <vt:lpstr>Proxima Nova</vt:lpstr>
      <vt:lpstr>Calibri</vt:lpstr>
      <vt:lpstr>Lead Funnel by Slidesgo</vt:lpstr>
      <vt:lpstr>Slidesgo Final Pages</vt:lpstr>
      <vt:lpstr>LAIwyer  Proof of Concept</vt:lpstr>
      <vt:lpstr>01</vt:lpstr>
      <vt:lpstr>Introduction</vt:lpstr>
      <vt:lpstr>IDEA</vt:lpstr>
      <vt:lpstr>PowerPoint Presentation</vt:lpstr>
      <vt:lpstr>Exploratory Data Analysis</vt:lpstr>
      <vt:lpstr>The Polish Constitution (2015-01-07)</vt:lpstr>
      <vt:lpstr>PowerPoint Presentation</vt:lpstr>
      <vt:lpstr>PowerPoint Presentation</vt:lpstr>
      <vt:lpstr>Vector Database </vt:lpstr>
      <vt:lpstr>PowerPoint Presentation</vt:lpstr>
      <vt:lpstr>Model</vt:lpstr>
      <vt:lpstr>Bielik 11B-v2.3-Instruct-GGUF:Q4_K_M</vt:lpstr>
      <vt:lpstr>Application</vt:lpstr>
      <vt:lpstr>PowerPoint Presentation</vt:lpstr>
      <vt:lpstr>Additional experience = expert personalities</vt:lpstr>
      <vt:lpstr>PowerPoint Presentation</vt:lpstr>
      <vt:lpstr>Thank you!</vt:lpstr>
      <vt:lpstr>Contents of this template</vt:lpstr>
      <vt:lpstr>Introduction</vt:lpstr>
      <vt:lpstr>Overview</vt:lpstr>
      <vt:lpstr>PowerPoint Presentation</vt:lpstr>
      <vt:lpstr>About the lead funnel</vt:lpstr>
      <vt:lpstr>Objectives of the presentation</vt:lpstr>
      <vt:lpstr>Target audience analysis</vt:lpstr>
      <vt:lpstr>How to define your target audience</vt:lpstr>
      <vt:lpstr>Lead generation strategies</vt:lpstr>
      <vt:lpstr>Lead generation strategies diagram</vt:lpstr>
      <vt:lpstr>Lead capture and landing pages</vt:lpstr>
      <vt:lpstr>Lead nurturing and engagement</vt:lpstr>
      <vt:lpstr>Marketing funnel</vt:lpstr>
      <vt:lpstr>PowerPoint Presentation</vt:lpstr>
      <vt:lpstr>A picture is worth a thousand words</vt:lpstr>
      <vt:lpstr>A picture always reinforces the concept</vt:lpstr>
      <vt:lpstr>Sales funnel and conversion</vt:lpstr>
      <vt:lpstr>98,300,000</vt:lpstr>
      <vt:lpstr>1,000 leads</vt:lpstr>
      <vt:lpstr>Generic percentages</vt:lpstr>
      <vt:lpstr>Computer mockup</vt:lpstr>
      <vt:lpstr>Tablet mockup</vt:lpstr>
      <vt:lpstr>Phone mockup</vt:lpstr>
      <vt:lpstr>This is a map</vt:lpstr>
      <vt:lpstr>CRM integration and lead management</vt:lpstr>
      <vt:lpstr>Important concepts about CRM integration</vt:lpstr>
      <vt:lpstr>This is a table</vt:lpstr>
      <vt:lpstr>This is graph</vt:lpstr>
      <vt:lpstr>Metrics and analytics</vt:lpstr>
      <vt:lpstr>Items about metrics and analytics</vt:lpstr>
      <vt:lpstr>Final conclusions</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Szymon Matuszewski</dc:creator>
  <cp:lastModifiedBy>Majczyk Adam (STUD)</cp:lastModifiedBy>
  <cp:revision>18</cp:revision>
  <dcterms:modified xsi:type="dcterms:W3CDTF">2024-12-11T11:00:10Z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0x01010025369271E898C64AA272C7F6426109A5</vt:lpwstr>
  </property>
</Properties>
</file>